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6"/>
  </p:notesMasterIdLst>
  <p:sldIdLst>
    <p:sldId id="256" r:id="rId2"/>
    <p:sldId id="258" r:id="rId3"/>
    <p:sldId id="293" r:id="rId4"/>
    <p:sldId id="261" r:id="rId5"/>
    <p:sldId id="294" r:id="rId6"/>
    <p:sldId id="297" r:id="rId7"/>
    <p:sldId id="319" r:id="rId8"/>
    <p:sldId id="317" r:id="rId9"/>
    <p:sldId id="320" r:id="rId10"/>
    <p:sldId id="321" r:id="rId11"/>
    <p:sldId id="322" r:id="rId12"/>
    <p:sldId id="316" r:id="rId13"/>
    <p:sldId id="318" r:id="rId14"/>
    <p:sldId id="280" r:id="rId1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Illi" initials="RI" lastIdx="2" clrIdx="0">
    <p:extLst/>
  </p:cmAuthor>
  <p:cmAuthor id="2" name="Richard Illi" initials="RI [2]" lastIdx="0" clrIdx="1">
    <p:extLst/>
  </p:cmAuthor>
  <p:cmAuthor id="3" name="Richard Illi" initials="RI [3]" lastIdx="0" clrIdx="2">
    <p:extLst/>
  </p:cmAuthor>
  <p:cmAuthor id="4" name="Richard Illi" initials="RI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CEFF"/>
    <a:srgbClr val="555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9822" autoAdjust="0"/>
  </p:normalViewPr>
  <p:slideViewPr>
    <p:cSldViewPr snapToGrid="0" snapToObjects="1">
      <p:cViewPr varScale="1">
        <p:scale>
          <a:sx n="133" d="100"/>
          <a:sy n="133" d="100"/>
        </p:scale>
        <p:origin x="306" y="9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0BCB-C55B-D24B-A1E5-96BFA6416319}" type="datetimeFigureOut">
              <a:rPr lang="en-US" smtClean="0"/>
              <a:t>1/8/2018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E0653-98C9-304A-BC03-F2AC58566BF1}" type="slidenum">
              <a:rPr lang="en-US" smtClean="0"/>
              <a:t>‹#›</a:t>
            </a:fld>
            <a:endParaRPr lang="en-US"/>
          </a:p>
        </p:txBody>
      </p:sp>
    </p:spTree>
    <p:extLst>
      <p:ext uri="{BB962C8B-B14F-4D97-AF65-F5344CB8AC3E}">
        <p14:creationId xmlns:p14="http://schemas.microsoft.com/office/powerpoint/2010/main" val="6909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E0653-98C9-304A-BC03-F2AC58566BF1}" type="slidenum">
              <a:rPr lang="en-US" smtClean="0"/>
              <a:t>1</a:t>
            </a:fld>
            <a:endParaRPr lang="en-US"/>
          </a:p>
        </p:txBody>
      </p:sp>
    </p:spTree>
    <p:extLst>
      <p:ext uri="{BB962C8B-B14F-4D97-AF65-F5344CB8AC3E}">
        <p14:creationId xmlns:p14="http://schemas.microsoft.com/office/powerpoint/2010/main" val="45734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E0653-98C9-304A-BC03-F2AC58566BF1}" type="slidenum">
              <a:rPr lang="en-US" smtClean="0"/>
              <a:t>2</a:t>
            </a:fld>
            <a:endParaRPr lang="en-US"/>
          </a:p>
        </p:txBody>
      </p:sp>
    </p:spTree>
    <p:extLst>
      <p:ext uri="{BB962C8B-B14F-4D97-AF65-F5344CB8AC3E}">
        <p14:creationId xmlns:p14="http://schemas.microsoft.com/office/powerpoint/2010/main" val="55098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E0653-98C9-304A-BC03-F2AC58566BF1}" type="slidenum">
              <a:rPr lang="en-US" smtClean="0"/>
              <a:t>14</a:t>
            </a:fld>
            <a:endParaRPr lang="en-US"/>
          </a:p>
        </p:txBody>
      </p:sp>
    </p:spTree>
    <p:extLst>
      <p:ext uri="{BB962C8B-B14F-4D97-AF65-F5344CB8AC3E}">
        <p14:creationId xmlns:p14="http://schemas.microsoft.com/office/powerpoint/2010/main" val="137145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5356"/>
            <a:ext cx="7772400" cy="1225021"/>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177F849E-62B7-6F4E-96EA-25CCD035E1BD}" type="datetime1">
              <a:rPr lang="en-US" smtClean="0"/>
              <a:t>1/8/2018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47664399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177F849E-62B7-6F4E-96EA-25CCD035E1BD}" type="datetime1">
              <a:rPr lang="en-US" smtClean="0"/>
              <a:t>1/8/2018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40654798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867"/>
            <a:ext cx="2057400" cy="4876271"/>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28867"/>
            <a:ext cx="6019800" cy="4876271"/>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177F849E-62B7-6F4E-96EA-25CCD035E1BD}" type="datetime1">
              <a:rPr lang="en-US" smtClean="0"/>
              <a:t>1/8/2018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42862577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177F849E-62B7-6F4E-96EA-25CCD035E1BD}" type="datetime1">
              <a:rPr lang="en-US" smtClean="0"/>
              <a:t>1/8/2018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270241174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672419"/>
            <a:ext cx="7772400" cy="1135063"/>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177F849E-62B7-6F4E-96EA-25CCD035E1BD}" type="datetime1">
              <a:rPr lang="en-US" smtClean="0"/>
              <a:t>1/8/2018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42712896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333502"/>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333502"/>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177F849E-62B7-6F4E-96EA-25CCD035E1BD}" type="datetime1">
              <a:rPr lang="en-US" smtClean="0"/>
              <a:t>1/8/2018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7237659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7"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177F849E-62B7-6F4E-96EA-25CCD035E1BD}" type="datetime1">
              <a:rPr lang="en-US" smtClean="0"/>
              <a:t>1/8/2018</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1460100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177F849E-62B7-6F4E-96EA-25CCD035E1BD}" type="datetime1">
              <a:rPr lang="en-US" smtClean="0"/>
              <a:t>1/8/2018</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11613989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77F849E-62B7-6F4E-96EA-25CCD035E1BD}" type="datetime1">
              <a:rPr lang="en-US" smtClean="0"/>
              <a:t>1/8/2018</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19583716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2" y="227542"/>
            <a:ext cx="3008313" cy="968375"/>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27544"/>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2"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177F849E-62B7-6F4E-96EA-25CCD035E1BD}" type="datetime1">
              <a:rPr lang="en-US" smtClean="0"/>
              <a:t>1/8/2018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12831167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000500"/>
            <a:ext cx="5486400" cy="472282"/>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177F849E-62B7-6F4E-96EA-25CCD035E1BD}" type="datetime1">
              <a:rPr lang="en-US" smtClean="0"/>
              <a:t>1/8/2018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FA16F75-E28A-394E-9BD2-4CBC7A67D1C6}" type="slidenum">
              <a:rPr lang="en-US" smtClean="0"/>
              <a:t>‹#›</a:t>
            </a:fld>
            <a:endParaRPr lang="en-US"/>
          </a:p>
        </p:txBody>
      </p:sp>
    </p:spTree>
    <p:extLst>
      <p:ext uri="{BB962C8B-B14F-4D97-AF65-F5344CB8AC3E}">
        <p14:creationId xmlns:p14="http://schemas.microsoft.com/office/powerpoint/2010/main" val="5032456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333502"/>
            <a:ext cx="8229600" cy="3771636"/>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77F849E-62B7-6F4E-96EA-25CCD035E1BD}" type="datetime1">
              <a:rPr lang="en-US" smtClean="0"/>
              <a:t>1/8/2018</a:t>
            </a:fld>
            <a:endParaRPr lang="en-US"/>
          </a:p>
        </p:txBody>
      </p:sp>
      <p:sp>
        <p:nvSpPr>
          <p:cNvPr id="5" name="Fußzeilenplatzhalt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8FA16F75-E28A-394E-9BD2-4CBC7A67D1C6}" type="slidenum">
              <a:rPr lang="en-US" smtClean="0"/>
              <a:t>‹#›</a:t>
            </a:fld>
            <a:endParaRPr lang="en-US"/>
          </a:p>
        </p:txBody>
      </p:sp>
    </p:spTree>
    <p:extLst>
      <p:ext uri="{BB962C8B-B14F-4D97-AF65-F5344CB8AC3E}">
        <p14:creationId xmlns:p14="http://schemas.microsoft.com/office/powerpoint/2010/main" val="20053558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457200" y="1494367"/>
            <a:ext cx="8229600" cy="1651000"/>
          </a:xfrm>
        </p:spPr>
        <p:txBody>
          <a:bodyPr>
            <a:normAutofit/>
          </a:bodyPr>
          <a:lstStyle/>
          <a:p>
            <a:pPr algn="ctr"/>
            <a:r>
              <a:rPr lang="en-US" sz="2000" dirty="0" smtClean="0">
                <a:solidFill>
                  <a:schemeClr val="bg1"/>
                </a:solidFill>
                <a:latin typeface="Arial Black"/>
                <a:cs typeface="Arial Black"/>
              </a:rPr>
              <a:t>BFPT Ultrasonics GmbH</a:t>
            </a:r>
            <a:r>
              <a:rPr lang="en-US" dirty="0" smtClean="0">
                <a:solidFill>
                  <a:schemeClr val="bg1"/>
                </a:solidFill>
                <a:latin typeface="Arial"/>
                <a:cs typeface="Arial"/>
              </a:rPr>
              <a:t/>
            </a:r>
            <a:br>
              <a:rPr lang="en-US" dirty="0" smtClean="0">
                <a:solidFill>
                  <a:schemeClr val="bg1"/>
                </a:solidFill>
                <a:latin typeface="Arial"/>
                <a:cs typeface="Arial"/>
              </a:rPr>
            </a:br>
            <a:r>
              <a:rPr lang="en-US" dirty="0" smtClean="0">
                <a:solidFill>
                  <a:schemeClr val="bg1"/>
                </a:solidFill>
                <a:latin typeface="Arial"/>
                <a:cs typeface="Arial"/>
              </a:rPr>
              <a:t/>
            </a:r>
            <a:br>
              <a:rPr lang="en-US" dirty="0" smtClean="0">
                <a:solidFill>
                  <a:schemeClr val="bg1"/>
                </a:solidFill>
                <a:latin typeface="Arial"/>
                <a:cs typeface="Arial"/>
              </a:rPr>
            </a:br>
            <a:endParaRPr lang="en-US" sz="1400" dirty="0">
              <a:solidFill>
                <a:schemeClr val="bg1"/>
              </a:solidFill>
              <a:latin typeface="Arial"/>
              <a:cs typeface="Arial"/>
            </a:endParaRPr>
          </a:p>
        </p:txBody>
      </p:sp>
      <p:sp>
        <p:nvSpPr>
          <p:cNvPr id="3" name="Slide Number Placeholder 2"/>
          <p:cNvSpPr>
            <a:spLocks noGrp="1"/>
          </p:cNvSpPr>
          <p:nvPr>
            <p:ph type="sldNum" sz="quarter" idx="12"/>
          </p:nvPr>
        </p:nvSpPr>
        <p:spPr>
          <a:xfrm>
            <a:off x="8610600" y="152135"/>
            <a:ext cx="457200" cy="304271"/>
          </a:xfrm>
        </p:spPr>
        <p:txBody>
          <a:bodyPr/>
          <a:lstStyle/>
          <a:p>
            <a:r>
              <a:rPr lang="en-US" sz="1000" dirty="0" smtClean="0">
                <a:latin typeface="Times New Roman"/>
                <a:cs typeface="Times New Roman"/>
              </a:rPr>
              <a:t>1</a:t>
            </a:r>
            <a:endParaRPr lang="en-US" sz="1000" dirty="0">
              <a:latin typeface="Times New Roman"/>
              <a:cs typeface="Times New Roman"/>
            </a:endParaRPr>
          </a:p>
        </p:txBody>
      </p:sp>
      <p:sp>
        <p:nvSpPr>
          <p:cNvPr id="14" name="Rectangle 13"/>
          <p:cNvSpPr/>
          <p:nvPr/>
        </p:nvSpPr>
        <p:spPr>
          <a:xfrm>
            <a:off x="2400300" y="3998670"/>
            <a:ext cx="4572000" cy="646331"/>
          </a:xfrm>
          <a:prstGeom prst="rect">
            <a:avLst/>
          </a:prstGeom>
        </p:spPr>
        <p:txBody>
          <a:bodyPr>
            <a:spAutoFit/>
          </a:bodyPr>
          <a:lstStyle/>
          <a:p>
            <a:pPr algn="ctr">
              <a:spcAft>
                <a:spcPts val="0"/>
              </a:spcAft>
            </a:pPr>
            <a:r>
              <a:rPr lang="fr-FR" sz="2000" dirty="0" smtClean="0">
                <a:solidFill>
                  <a:srgbClr val="FFFFFF"/>
                </a:solidFill>
                <a:effectLst/>
                <a:latin typeface="+mj-lt"/>
                <a:ea typeface="Times New Roman" charset="0"/>
              </a:rPr>
              <a:t>Sarnen, Switzerland</a:t>
            </a:r>
          </a:p>
          <a:p>
            <a:pPr algn="ctr">
              <a:spcAft>
                <a:spcPts val="0"/>
              </a:spcAft>
            </a:pPr>
            <a:r>
              <a:rPr lang="fr-FR" sz="1600" dirty="0" smtClean="0">
                <a:solidFill>
                  <a:srgbClr val="FFFFFF"/>
                </a:solidFill>
                <a:latin typeface="+mj-lt"/>
                <a:ea typeface="Times New Roman" charset="0"/>
              </a:rPr>
              <a:t>8. January 2018</a:t>
            </a:r>
            <a:endParaRPr lang="en-GB" sz="1600" dirty="0" smtClean="0">
              <a:solidFill>
                <a:srgbClr val="FFFFFF"/>
              </a:solidFill>
              <a:effectLst/>
              <a:latin typeface="+mj-lt"/>
              <a:ea typeface="Times New Roman" charset="0"/>
            </a:endParaRPr>
          </a:p>
        </p:txBody>
      </p:sp>
      <p:pic>
        <p:nvPicPr>
          <p:cNvPr id="2" name="Bild 1"/>
          <p:cNvPicPr>
            <a:picLocks noChangeAspect="1"/>
          </p:cNvPicPr>
          <p:nvPr/>
        </p:nvPicPr>
        <p:blipFill>
          <a:blip r:embed="rId3"/>
          <a:stretch>
            <a:fillRect/>
          </a:stretch>
        </p:blipFill>
        <p:spPr>
          <a:xfrm>
            <a:off x="180976" y="0"/>
            <a:ext cx="2219324" cy="691612"/>
          </a:xfrm>
          <a:prstGeom prst="rect">
            <a:avLst/>
          </a:prstGeom>
        </p:spPr>
      </p:pic>
      <p:sp>
        <p:nvSpPr>
          <p:cNvPr id="8" name="Rectangle 13"/>
          <p:cNvSpPr/>
          <p:nvPr/>
        </p:nvSpPr>
        <p:spPr>
          <a:xfrm>
            <a:off x="335849" y="2597204"/>
            <a:ext cx="8731951" cy="553998"/>
          </a:xfrm>
          <a:prstGeom prst="rect">
            <a:avLst/>
          </a:prstGeom>
        </p:spPr>
        <p:txBody>
          <a:bodyPr wrap="square">
            <a:spAutoFit/>
          </a:bodyPr>
          <a:lstStyle/>
          <a:p>
            <a:pPr algn="ctr">
              <a:spcAft>
                <a:spcPts val="0"/>
              </a:spcAft>
            </a:pPr>
            <a:r>
              <a:rPr lang="fr-FR" sz="3000" b="1" dirty="0" smtClean="0">
                <a:solidFill>
                  <a:srgbClr val="B5CEFF"/>
                </a:solidFill>
                <a:latin typeface="+mj-lt"/>
                <a:ea typeface="Times New Roman" charset="0"/>
              </a:rPr>
              <a:t>Special Solution for Fish Farming Cleaning Process</a:t>
            </a:r>
            <a:r>
              <a:rPr lang="fr-FR" sz="3000" b="1" dirty="0" smtClean="0">
                <a:solidFill>
                  <a:srgbClr val="B5CEFF"/>
                </a:solidFill>
                <a:effectLst/>
                <a:latin typeface="+mj-lt"/>
                <a:ea typeface="Times New Roman" charset="0"/>
              </a:rPr>
              <a:t> </a:t>
            </a:r>
            <a:endParaRPr lang="en-GB" sz="3000" b="1" dirty="0" smtClean="0">
              <a:solidFill>
                <a:srgbClr val="B5CEFF"/>
              </a:solidFill>
              <a:effectLst/>
              <a:latin typeface="+mj-lt"/>
              <a:ea typeface="Times New Roman" charset="0"/>
            </a:endParaRPr>
          </a:p>
        </p:txBody>
      </p:sp>
      <p:sp>
        <p:nvSpPr>
          <p:cNvPr id="9" name="TextBox 3"/>
          <p:cNvSpPr txBox="1"/>
          <p:nvPr/>
        </p:nvSpPr>
        <p:spPr>
          <a:xfrm>
            <a:off x="7661544" y="5389982"/>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321135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695766"/>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400" dirty="0" smtClean="0">
                <a:solidFill>
                  <a:srgbClr val="FFFFFF"/>
                </a:solidFill>
                <a:latin typeface="Arial Black"/>
                <a:cs typeface="Arial Black"/>
              </a:rPr>
              <a:t>Applications “Fish Farming” (Acoustic Curtain)</a:t>
            </a:r>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10</a:t>
            </a:r>
            <a:endParaRPr lang="en-US" sz="1000" dirty="0">
              <a:latin typeface="Times New Roman"/>
              <a:cs typeface="Times New Roman"/>
            </a:endParaRP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grpSp>
        <p:nvGrpSpPr>
          <p:cNvPr id="3" name="Gruppierung 2"/>
          <p:cNvGrpSpPr/>
          <p:nvPr/>
        </p:nvGrpSpPr>
        <p:grpSpPr>
          <a:xfrm rot="1653896">
            <a:off x="1155484" y="2705563"/>
            <a:ext cx="1547332" cy="1778125"/>
            <a:chOff x="820583" y="2578354"/>
            <a:chExt cx="1969626" cy="2310589"/>
          </a:xfrm>
        </p:grpSpPr>
        <p:sp>
          <p:nvSpPr>
            <p:cNvPr id="83" name="Ring 82"/>
            <p:cNvSpPr/>
            <p:nvPr/>
          </p:nvSpPr>
          <p:spPr>
            <a:xfrm rot="7316786">
              <a:off x="1565985" y="3260592"/>
              <a:ext cx="390769" cy="378071"/>
            </a:xfrm>
            <a:prstGeom prst="donut">
              <a:avLst>
                <a:gd name="adj" fmla="val 16862"/>
              </a:avLst>
            </a:prstGeom>
            <a:solidFill>
              <a:srgbClr val="FF6600"/>
            </a:solidFill>
            <a:ln>
              <a:noFill/>
            </a:ln>
            <a:effectLst/>
            <a:scene3d>
              <a:camera prst="isometricRightUp"/>
              <a:lightRig rig="threePt" dir="t"/>
            </a:scene3d>
            <a:sp3d extrusionH="764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nvGrpSpPr>
            <p:cNvPr id="85" name="Gruppierung 84"/>
            <p:cNvGrpSpPr/>
            <p:nvPr/>
          </p:nvGrpSpPr>
          <p:grpSpPr>
            <a:xfrm rot="14469880">
              <a:off x="783337" y="2882071"/>
              <a:ext cx="2310589" cy="1703155"/>
              <a:chOff x="3414180" y="2644151"/>
              <a:chExt cx="2310589" cy="1703155"/>
            </a:xfrm>
          </p:grpSpPr>
          <p:sp>
            <p:nvSpPr>
              <p:cNvPr id="88" name="Oval 87"/>
              <p:cNvSpPr/>
              <p:nvPr/>
            </p:nvSpPr>
            <p:spPr>
              <a:xfrm>
                <a:off x="3414180" y="2644151"/>
                <a:ext cx="1078521" cy="1058985"/>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9" name="Oval 88"/>
              <p:cNvSpPr/>
              <p:nvPr/>
            </p:nvSpPr>
            <p:spPr>
              <a:xfrm>
                <a:off x="4904154" y="3536460"/>
                <a:ext cx="820615" cy="810846"/>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87" name="Ring 86"/>
            <p:cNvSpPr/>
            <p:nvPr/>
          </p:nvSpPr>
          <p:spPr>
            <a:xfrm rot="7316786">
              <a:off x="814233" y="3602281"/>
              <a:ext cx="390769" cy="378070"/>
            </a:xfrm>
            <a:prstGeom prst="donut">
              <a:avLst>
                <a:gd name="adj" fmla="val 50000"/>
              </a:avLst>
            </a:prstGeom>
            <a:solidFill>
              <a:srgbClr val="FF6600"/>
            </a:solidFill>
            <a:ln>
              <a:noFill/>
            </a:ln>
            <a:effectLst/>
            <a:scene3d>
              <a:camera prst="isometricRightUp"/>
              <a:lightRig rig="threePt" dir="t"/>
            </a:scene3d>
            <a:sp3d extrusionH="7239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sp>
        <p:nvSpPr>
          <p:cNvPr id="94" name="TextBox 3"/>
          <p:cNvSpPr txBox="1"/>
          <p:nvPr/>
        </p:nvSpPr>
        <p:spPr>
          <a:xfrm>
            <a:off x="242903" y="2285610"/>
            <a:ext cx="2095038"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part A</a:t>
            </a:r>
            <a:endParaRPr lang="en-US" dirty="0"/>
          </a:p>
        </p:txBody>
      </p:sp>
      <p:sp>
        <p:nvSpPr>
          <p:cNvPr id="106" name="TextBox 3"/>
          <p:cNvSpPr txBox="1"/>
          <p:nvPr/>
        </p:nvSpPr>
        <p:spPr>
          <a:xfrm>
            <a:off x="1468393" y="1333193"/>
            <a:ext cx="2375815" cy="830997"/>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The attenuation along the transducer part B will be investigated by using laser vibrometer.  </a:t>
            </a:r>
            <a:endParaRPr lang="en-US" dirty="0"/>
          </a:p>
        </p:txBody>
      </p:sp>
      <p:sp>
        <p:nvSpPr>
          <p:cNvPr id="26" name="TextBox 3"/>
          <p:cNvSpPr txBox="1"/>
          <p:nvPr/>
        </p:nvSpPr>
        <p:spPr>
          <a:xfrm>
            <a:off x="109511" y="2673309"/>
            <a:ext cx="2095038"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part B</a:t>
            </a:r>
            <a:endParaRPr lang="en-US" dirty="0"/>
          </a:p>
        </p:txBody>
      </p:sp>
      <p:cxnSp>
        <p:nvCxnSpPr>
          <p:cNvPr id="27" name="Gerade Verbindung 26"/>
          <p:cNvCxnSpPr/>
          <p:nvPr/>
        </p:nvCxnSpPr>
        <p:spPr>
          <a:xfrm>
            <a:off x="2119924" y="2527747"/>
            <a:ext cx="156307" cy="422561"/>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a:off x="1426308" y="2950308"/>
            <a:ext cx="84415" cy="295522"/>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chteck 5"/>
          <p:cNvSpPr/>
          <p:nvPr/>
        </p:nvSpPr>
        <p:spPr>
          <a:xfrm>
            <a:off x="4464538" y="1561042"/>
            <a:ext cx="371231" cy="343958"/>
          </a:xfrm>
          <a:prstGeom prst="rect">
            <a:avLst/>
          </a:prstGeom>
          <a:solidFill>
            <a:schemeClr val="tx2">
              <a:lumMod val="40000"/>
              <a:lumOff val="60000"/>
            </a:schemeClr>
          </a:solidFill>
          <a:ln>
            <a:noFill/>
          </a:ln>
          <a:effectLst/>
          <a:scene3d>
            <a:camera prst="isometricOffAxis1Right">
              <a:rot lat="2512336" lon="21342178" rev="103414"/>
            </a:camera>
            <a:lightRig rig="threePt" dir="t"/>
          </a:scene3d>
          <a:sp3d extrusionH="450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2" name="Gerade Verbindung 31"/>
          <p:cNvCxnSpPr/>
          <p:nvPr/>
        </p:nvCxnSpPr>
        <p:spPr>
          <a:xfrm flipH="1">
            <a:off x="2852615" y="1748692"/>
            <a:ext cx="1787770"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p:nvCxnSpPr>
        <p:spPr>
          <a:xfrm flipH="1">
            <a:off x="3419231" y="1748692"/>
            <a:ext cx="1221154"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Gerade Verbindung 38"/>
          <p:cNvCxnSpPr/>
          <p:nvPr/>
        </p:nvCxnSpPr>
        <p:spPr>
          <a:xfrm flipH="1">
            <a:off x="3907693" y="1748692"/>
            <a:ext cx="732692"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Gerade Verbindung 41"/>
          <p:cNvCxnSpPr/>
          <p:nvPr/>
        </p:nvCxnSpPr>
        <p:spPr>
          <a:xfrm flipH="1">
            <a:off x="4376615" y="1748692"/>
            <a:ext cx="263770"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Gerade Verbindung 44"/>
          <p:cNvCxnSpPr/>
          <p:nvPr/>
        </p:nvCxnSpPr>
        <p:spPr>
          <a:xfrm>
            <a:off x="4640385" y="1748692"/>
            <a:ext cx="195384"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Gerade Verbindung 47"/>
          <p:cNvCxnSpPr/>
          <p:nvPr/>
        </p:nvCxnSpPr>
        <p:spPr>
          <a:xfrm>
            <a:off x="4640385" y="1748692"/>
            <a:ext cx="664307"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Gerade Verbindung 50"/>
          <p:cNvCxnSpPr/>
          <p:nvPr/>
        </p:nvCxnSpPr>
        <p:spPr>
          <a:xfrm>
            <a:off x="4640385" y="1748692"/>
            <a:ext cx="1211384"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Gerade Verbindung 53"/>
          <p:cNvCxnSpPr/>
          <p:nvPr/>
        </p:nvCxnSpPr>
        <p:spPr>
          <a:xfrm>
            <a:off x="4640385" y="1748692"/>
            <a:ext cx="1729153"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Gerade Verbindung 58"/>
          <p:cNvCxnSpPr/>
          <p:nvPr/>
        </p:nvCxnSpPr>
        <p:spPr>
          <a:xfrm>
            <a:off x="4640385" y="1748692"/>
            <a:ext cx="2266461"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Gerade Verbindung 62"/>
          <p:cNvCxnSpPr/>
          <p:nvPr/>
        </p:nvCxnSpPr>
        <p:spPr>
          <a:xfrm>
            <a:off x="4640385" y="1748692"/>
            <a:ext cx="2872153" cy="149713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47" name="Bild 46"/>
          <p:cNvPicPr>
            <a:picLocks noChangeAspect="1"/>
          </p:cNvPicPr>
          <p:nvPr/>
        </p:nvPicPr>
        <p:blipFill>
          <a:blip r:embed="rId3"/>
          <a:stretch>
            <a:fillRect/>
          </a:stretch>
        </p:blipFill>
        <p:spPr>
          <a:xfrm>
            <a:off x="7029904" y="1495033"/>
            <a:ext cx="1786719" cy="1338314"/>
          </a:xfrm>
          <a:prstGeom prst="rect">
            <a:avLst/>
          </a:prstGeom>
        </p:spPr>
      </p:pic>
      <p:sp>
        <p:nvSpPr>
          <p:cNvPr id="67" name="TextBox 3"/>
          <p:cNvSpPr txBox="1"/>
          <p:nvPr/>
        </p:nvSpPr>
        <p:spPr>
          <a:xfrm>
            <a:off x="2656301" y="3248231"/>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p1</a:t>
            </a:r>
            <a:endParaRPr lang="en-US" dirty="0"/>
          </a:p>
        </p:txBody>
      </p:sp>
      <p:sp>
        <p:nvSpPr>
          <p:cNvPr id="68" name="TextBox 3"/>
          <p:cNvSpPr txBox="1"/>
          <p:nvPr/>
        </p:nvSpPr>
        <p:spPr>
          <a:xfrm>
            <a:off x="3222917" y="3245830"/>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p2</a:t>
            </a:r>
            <a:endParaRPr lang="en-US" dirty="0"/>
          </a:p>
        </p:txBody>
      </p:sp>
      <p:sp>
        <p:nvSpPr>
          <p:cNvPr id="69" name="TextBox 3"/>
          <p:cNvSpPr txBox="1"/>
          <p:nvPr/>
        </p:nvSpPr>
        <p:spPr>
          <a:xfrm>
            <a:off x="3711379" y="3196570"/>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p3</a:t>
            </a:r>
            <a:endParaRPr lang="en-US" dirty="0"/>
          </a:p>
        </p:txBody>
      </p:sp>
      <p:sp>
        <p:nvSpPr>
          <p:cNvPr id="70" name="TextBox 3"/>
          <p:cNvSpPr txBox="1"/>
          <p:nvPr/>
        </p:nvSpPr>
        <p:spPr>
          <a:xfrm>
            <a:off x="4180301" y="3196570"/>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p4</a:t>
            </a:r>
            <a:endParaRPr lang="en-US" dirty="0"/>
          </a:p>
        </p:txBody>
      </p:sp>
      <p:sp>
        <p:nvSpPr>
          <p:cNvPr id="71" name="TextBox 3"/>
          <p:cNvSpPr txBox="1"/>
          <p:nvPr/>
        </p:nvSpPr>
        <p:spPr>
          <a:xfrm>
            <a:off x="4640385" y="3196570"/>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p5</a:t>
            </a:r>
            <a:endParaRPr lang="en-US" dirty="0"/>
          </a:p>
        </p:txBody>
      </p:sp>
      <p:sp>
        <p:nvSpPr>
          <p:cNvPr id="72" name="TextBox 3"/>
          <p:cNvSpPr txBox="1"/>
          <p:nvPr/>
        </p:nvSpPr>
        <p:spPr>
          <a:xfrm>
            <a:off x="5108378" y="3195140"/>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p6</a:t>
            </a:r>
            <a:endParaRPr lang="en-US" dirty="0"/>
          </a:p>
        </p:txBody>
      </p:sp>
      <p:sp>
        <p:nvSpPr>
          <p:cNvPr id="73" name="TextBox 3"/>
          <p:cNvSpPr txBox="1"/>
          <p:nvPr/>
        </p:nvSpPr>
        <p:spPr>
          <a:xfrm>
            <a:off x="5655455" y="3190294"/>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p7</a:t>
            </a:r>
            <a:endParaRPr lang="en-US" dirty="0"/>
          </a:p>
        </p:txBody>
      </p:sp>
      <p:sp>
        <p:nvSpPr>
          <p:cNvPr id="74" name="TextBox 3"/>
          <p:cNvSpPr txBox="1"/>
          <p:nvPr/>
        </p:nvSpPr>
        <p:spPr>
          <a:xfrm>
            <a:off x="6173224" y="3190294"/>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p8</a:t>
            </a:r>
            <a:endParaRPr lang="en-US" dirty="0"/>
          </a:p>
        </p:txBody>
      </p:sp>
      <p:sp>
        <p:nvSpPr>
          <p:cNvPr id="75" name="TextBox 3"/>
          <p:cNvSpPr txBox="1"/>
          <p:nvPr/>
        </p:nvSpPr>
        <p:spPr>
          <a:xfrm>
            <a:off x="6710532" y="3183494"/>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p9</a:t>
            </a:r>
            <a:endParaRPr lang="en-US" dirty="0"/>
          </a:p>
        </p:txBody>
      </p:sp>
      <p:sp>
        <p:nvSpPr>
          <p:cNvPr id="76" name="TextBox 3"/>
          <p:cNvSpPr txBox="1"/>
          <p:nvPr/>
        </p:nvSpPr>
        <p:spPr>
          <a:xfrm>
            <a:off x="7260027" y="3180601"/>
            <a:ext cx="505022"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p10</a:t>
            </a:r>
            <a:endParaRPr lang="en-US" dirty="0"/>
          </a:p>
        </p:txBody>
      </p:sp>
      <p:sp>
        <p:nvSpPr>
          <p:cNvPr id="78" name="TextBox 3"/>
          <p:cNvSpPr txBox="1"/>
          <p:nvPr/>
        </p:nvSpPr>
        <p:spPr>
          <a:xfrm>
            <a:off x="2437661" y="5138433"/>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p1</a:t>
            </a:r>
            <a:endParaRPr lang="en-US" dirty="0"/>
          </a:p>
        </p:txBody>
      </p:sp>
      <p:sp>
        <p:nvSpPr>
          <p:cNvPr id="79" name="TextBox 3"/>
          <p:cNvSpPr txBox="1"/>
          <p:nvPr/>
        </p:nvSpPr>
        <p:spPr>
          <a:xfrm>
            <a:off x="2830289" y="5143202"/>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p2</a:t>
            </a:r>
            <a:endParaRPr lang="en-US" dirty="0"/>
          </a:p>
        </p:txBody>
      </p:sp>
      <p:sp>
        <p:nvSpPr>
          <p:cNvPr id="81" name="TextBox 3"/>
          <p:cNvSpPr txBox="1"/>
          <p:nvPr/>
        </p:nvSpPr>
        <p:spPr>
          <a:xfrm>
            <a:off x="3280973" y="5156278"/>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p3</a:t>
            </a:r>
            <a:endParaRPr lang="en-US" dirty="0"/>
          </a:p>
        </p:txBody>
      </p:sp>
      <p:sp>
        <p:nvSpPr>
          <p:cNvPr id="82" name="TextBox 3"/>
          <p:cNvSpPr txBox="1"/>
          <p:nvPr/>
        </p:nvSpPr>
        <p:spPr>
          <a:xfrm>
            <a:off x="3749895" y="5156278"/>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p4</a:t>
            </a:r>
            <a:endParaRPr lang="en-US" dirty="0"/>
          </a:p>
        </p:txBody>
      </p:sp>
      <p:sp>
        <p:nvSpPr>
          <p:cNvPr id="84" name="TextBox 3"/>
          <p:cNvSpPr txBox="1"/>
          <p:nvPr/>
        </p:nvSpPr>
        <p:spPr>
          <a:xfrm>
            <a:off x="4209979" y="5156278"/>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p5</a:t>
            </a:r>
            <a:endParaRPr lang="en-US" dirty="0"/>
          </a:p>
        </p:txBody>
      </p:sp>
      <p:sp>
        <p:nvSpPr>
          <p:cNvPr id="86" name="TextBox 3"/>
          <p:cNvSpPr txBox="1"/>
          <p:nvPr/>
        </p:nvSpPr>
        <p:spPr>
          <a:xfrm>
            <a:off x="4677972" y="5154848"/>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p6</a:t>
            </a:r>
            <a:endParaRPr lang="en-US" dirty="0"/>
          </a:p>
        </p:txBody>
      </p:sp>
      <p:sp>
        <p:nvSpPr>
          <p:cNvPr id="93" name="TextBox 3"/>
          <p:cNvSpPr txBox="1"/>
          <p:nvPr/>
        </p:nvSpPr>
        <p:spPr>
          <a:xfrm>
            <a:off x="5225049" y="5150002"/>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p7</a:t>
            </a:r>
            <a:endParaRPr lang="en-US" dirty="0"/>
          </a:p>
        </p:txBody>
      </p:sp>
      <p:sp>
        <p:nvSpPr>
          <p:cNvPr id="96" name="TextBox 3"/>
          <p:cNvSpPr txBox="1"/>
          <p:nvPr/>
        </p:nvSpPr>
        <p:spPr>
          <a:xfrm>
            <a:off x="5742818" y="5150002"/>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p8</a:t>
            </a:r>
            <a:endParaRPr lang="en-US" dirty="0"/>
          </a:p>
        </p:txBody>
      </p:sp>
      <p:sp>
        <p:nvSpPr>
          <p:cNvPr id="97" name="TextBox 3"/>
          <p:cNvSpPr txBox="1"/>
          <p:nvPr/>
        </p:nvSpPr>
        <p:spPr>
          <a:xfrm>
            <a:off x="6280126" y="5143202"/>
            <a:ext cx="39262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p9</a:t>
            </a:r>
            <a:endParaRPr lang="en-US" dirty="0"/>
          </a:p>
        </p:txBody>
      </p:sp>
      <p:sp>
        <p:nvSpPr>
          <p:cNvPr id="98" name="TextBox 3"/>
          <p:cNvSpPr txBox="1"/>
          <p:nvPr/>
        </p:nvSpPr>
        <p:spPr>
          <a:xfrm>
            <a:off x="6829621" y="5140309"/>
            <a:ext cx="505022"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p10</a:t>
            </a:r>
            <a:endParaRPr lang="en-US" dirty="0"/>
          </a:p>
        </p:txBody>
      </p:sp>
      <p:sp>
        <p:nvSpPr>
          <p:cNvPr id="49" name="Pfeil nach rechts 48"/>
          <p:cNvSpPr/>
          <p:nvPr/>
        </p:nvSpPr>
        <p:spPr>
          <a:xfrm>
            <a:off x="2447430" y="4982308"/>
            <a:ext cx="4873836" cy="488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1" name="Pfeil nach rechts 100"/>
          <p:cNvSpPr/>
          <p:nvPr/>
        </p:nvSpPr>
        <p:spPr>
          <a:xfrm rot="16200000">
            <a:off x="1928829" y="4455756"/>
            <a:ext cx="1278618" cy="457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2" name="TextBox 3"/>
          <p:cNvSpPr txBox="1"/>
          <p:nvPr/>
        </p:nvSpPr>
        <p:spPr>
          <a:xfrm>
            <a:off x="2369500" y="3562308"/>
            <a:ext cx="209503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Amplitude (micrometer)</a:t>
            </a:r>
            <a:endParaRPr lang="en-US" dirty="0"/>
          </a:p>
        </p:txBody>
      </p:sp>
      <p:sp>
        <p:nvSpPr>
          <p:cNvPr id="103" name="TextBox 3"/>
          <p:cNvSpPr txBox="1"/>
          <p:nvPr/>
        </p:nvSpPr>
        <p:spPr>
          <a:xfrm>
            <a:off x="7321266" y="4861434"/>
            <a:ext cx="1289334"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distance (meter)</a:t>
            </a:r>
            <a:endParaRPr lang="en-US" dirty="0"/>
          </a:p>
        </p:txBody>
      </p:sp>
      <p:sp>
        <p:nvSpPr>
          <p:cNvPr id="104" name="TextBox 3"/>
          <p:cNvSpPr txBox="1"/>
          <p:nvPr/>
        </p:nvSpPr>
        <p:spPr>
          <a:xfrm>
            <a:off x="7029904" y="1471693"/>
            <a:ext cx="1344775" cy="276999"/>
          </a:xfrm>
          <a:prstGeom prst="rect">
            <a:avLst/>
          </a:prstGeom>
          <a:noFill/>
        </p:spPr>
        <p:txBody>
          <a:bodyPr wrap="square" rtlCol="0">
            <a:spAutoFit/>
          </a:bodyPr>
          <a:lstStyle/>
          <a:p>
            <a:r>
              <a:rPr lang="en-US" sz="1200" dirty="0" smtClean="0">
                <a:latin typeface="Arial" charset="0"/>
                <a:ea typeface="Arial" charset="0"/>
                <a:cs typeface="Arial" charset="0"/>
              </a:rPr>
              <a:t>laser vibrometer </a:t>
            </a:r>
            <a:endParaRPr lang="en-US" dirty="0"/>
          </a:p>
        </p:txBody>
      </p:sp>
      <p:sp>
        <p:nvSpPr>
          <p:cNvPr id="105" name="TextBox 3"/>
          <p:cNvSpPr txBox="1"/>
          <p:nvPr/>
        </p:nvSpPr>
        <p:spPr>
          <a:xfrm>
            <a:off x="4847986" y="1333193"/>
            <a:ext cx="1344775" cy="276999"/>
          </a:xfrm>
          <a:prstGeom prst="rect">
            <a:avLst/>
          </a:prstGeom>
          <a:noFill/>
        </p:spPr>
        <p:txBody>
          <a:bodyPr wrap="square" rtlCol="0">
            <a:spAutoFit/>
          </a:bodyPr>
          <a:lstStyle/>
          <a:p>
            <a:r>
              <a:rPr lang="en-US" sz="1200" dirty="0" smtClean="0">
                <a:solidFill>
                  <a:schemeClr val="bg1"/>
                </a:solidFill>
                <a:latin typeface="Arial" charset="0"/>
                <a:ea typeface="Arial" charset="0"/>
                <a:cs typeface="Arial" charset="0"/>
              </a:rPr>
              <a:t>laser vibrometer </a:t>
            </a:r>
            <a:endParaRPr lang="en-US" dirty="0">
              <a:solidFill>
                <a:schemeClr val="bg1"/>
              </a:solidFill>
            </a:endParaRPr>
          </a:p>
        </p:txBody>
      </p:sp>
      <p:sp>
        <p:nvSpPr>
          <p:cNvPr id="52" name="Rechteck 51"/>
          <p:cNvSpPr/>
          <p:nvPr/>
        </p:nvSpPr>
        <p:spPr>
          <a:xfrm>
            <a:off x="2590999" y="3956539"/>
            <a:ext cx="65302" cy="102577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7" name="Rechteck 106"/>
          <p:cNvSpPr/>
          <p:nvPr/>
        </p:nvSpPr>
        <p:spPr>
          <a:xfrm>
            <a:off x="2983627" y="4112845"/>
            <a:ext cx="65302" cy="86946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9" name="Rechteck 108"/>
          <p:cNvSpPr/>
          <p:nvPr/>
        </p:nvSpPr>
        <p:spPr>
          <a:xfrm>
            <a:off x="3419231" y="4239846"/>
            <a:ext cx="65302" cy="74162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0" name="Rechteck 109"/>
          <p:cNvSpPr/>
          <p:nvPr/>
        </p:nvSpPr>
        <p:spPr>
          <a:xfrm flipH="1">
            <a:off x="3844208" y="4357077"/>
            <a:ext cx="63485" cy="63904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1" name="Rechteck 110"/>
          <p:cNvSpPr/>
          <p:nvPr/>
        </p:nvSpPr>
        <p:spPr>
          <a:xfrm flipH="1">
            <a:off x="4313129" y="4454769"/>
            <a:ext cx="63485" cy="5267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2" name="Rechteck 111"/>
          <p:cNvSpPr/>
          <p:nvPr/>
        </p:nvSpPr>
        <p:spPr>
          <a:xfrm flipH="1">
            <a:off x="4804025" y="4546737"/>
            <a:ext cx="63485" cy="44938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3" name="Rechteck 112"/>
          <p:cNvSpPr/>
          <p:nvPr/>
        </p:nvSpPr>
        <p:spPr>
          <a:xfrm flipH="1">
            <a:off x="5304691" y="4630615"/>
            <a:ext cx="63485" cy="351694"/>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4" name="Rechteck 113"/>
          <p:cNvSpPr/>
          <p:nvPr/>
        </p:nvSpPr>
        <p:spPr>
          <a:xfrm flipH="1">
            <a:off x="5851768" y="4698999"/>
            <a:ext cx="63485" cy="29712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5" name="Rechteck 114"/>
          <p:cNvSpPr/>
          <p:nvPr/>
        </p:nvSpPr>
        <p:spPr>
          <a:xfrm flipH="1">
            <a:off x="6379307" y="4767385"/>
            <a:ext cx="63485" cy="22873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6" name="Rechteck 115"/>
          <p:cNvSpPr/>
          <p:nvPr/>
        </p:nvSpPr>
        <p:spPr>
          <a:xfrm flipH="1">
            <a:off x="6998160" y="4767385"/>
            <a:ext cx="63485" cy="214084"/>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7"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2707881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695766"/>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400" dirty="0" smtClean="0">
                <a:solidFill>
                  <a:srgbClr val="FFFFFF"/>
                </a:solidFill>
                <a:latin typeface="Arial Black"/>
                <a:cs typeface="Arial Black"/>
              </a:rPr>
              <a:t>Applications “Fish Farming” (Acoustic Curtain)</a:t>
            </a:r>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11</a:t>
            </a:r>
            <a:endParaRPr lang="en-US" sz="1000" dirty="0">
              <a:latin typeface="Times New Roman"/>
              <a:cs typeface="Times New Roman"/>
            </a:endParaRP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pic>
        <p:nvPicPr>
          <p:cNvPr id="13" name="Bild 12"/>
          <p:cNvPicPr>
            <a:picLocks noChangeAspect="1"/>
          </p:cNvPicPr>
          <p:nvPr/>
        </p:nvPicPr>
        <p:blipFill>
          <a:blip r:embed="rId3"/>
          <a:stretch>
            <a:fillRect/>
          </a:stretch>
        </p:blipFill>
        <p:spPr>
          <a:xfrm>
            <a:off x="3198390" y="1533079"/>
            <a:ext cx="2098784" cy="3203407"/>
          </a:xfrm>
          <a:prstGeom prst="rect">
            <a:avLst/>
          </a:prstGeom>
        </p:spPr>
      </p:pic>
      <p:sp>
        <p:nvSpPr>
          <p:cNvPr id="117" name="TextBox 3"/>
          <p:cNvSpPr txBox="1"/>
          <p:nvPr/>
        </p:nvSpPr>
        <p:spPr>
          <a:xfrm>
            <a:off x="339078" y="2720089"/>
            <a:ext cx="1277019"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t</a:t>
            </a:r>
            <a:r>
              <a:rPr lang="en-US" sz="1200" dirty="0" smtClean="0">
                <a:solidFill>
                  <a:srgbClr val="FFFFFF"/>
                </a:solidFill>
                <a:latin typeface="Arial" charset="0"/>
                <a:ea typeface="Arial" charset="0"/>
                <a:cs typeface="Arial" charset="0"/>
              </a:rPr>
              <a:t>esting option 1</a:t>
            </a:r>
            <a:endParaRPr lang="en-US" dirty="0"/>
          </a:p>
        </p:txBody>
      </p:sp>
      <p:sp>
        <p:nvSpPr>
          <p:cNvPr id="118" name="TextBox 3"/>
          <p:cNvSpPr txBox="1"/>
          <p:nvPr/>
        </p:nvSpPr>
        <p:spPr>
          <a:xfrm>
            <a:off x="2764416" y="2100708"/>
            <a:ext cx="1277019"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t</a:t>
            </a:r>
            <a:r>
              <a:rPr lang="en-US" sz="1200" dirty="0" smtClean="0">
                <a:solidFill>
                  <a:srgbClr val="FFFFFF"/>
                </a:solidFill>
                <a:latin typeface="Arial" charset="0"/>
                <a:ea typeface="Arial" charset="0"/>
                <a:cs typeface="Arial" charset="0"/>
              </a:rPr>
              <a:t>esting option 2</a:t>
            </a:r>
            <a:endParaRPr lang="en-US" dirty="0"/>
          </a:p>
        </p:txBody>
      </p:sp>
      <p:sp>
        <p:nvSpPr>
          <p:cNvPr id="119" name="TextBox 3"/>
          <p:cNvSpPr txBox="1"/>
          <p:nvPr/>
        </p:nvSpPr>
        <p:spPr>
          <a:xfrm>
            <a:off x="4751011" y="1654414"/>
            <a:ext cx="1277019"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t</a:t>
            </a:r>
            <a:r>
              <a:rPr lang="en-US" sz="1200" dirty="0" smtClean="0">
                <a:solidFill>
                  <a:srgbClr val="FFFFFF"/>
                </a:solidFill>
                <a:latin typeface="Arial" charset="0"/>
                <a:ea typeface="Arial" charset="0"/>
                <a:cs typeface="Arial" charset="0"/>
              </a:rPr>
              <a:t>esting option 3</a:t>
            </a:r>
            <a:endParaRPr lang="en-US" dirty="0"/>
          </a:p>
        </p:txBody>
      </p:sp>
      <p:sp>
        <p:nvSpPr>
          <p:cNvPr id="120" name="TextBox 3"/>
          <p:cNvSpPr txBox="1"/>
          <p:nvPr/>
        </p:nvSpPr>
        <p:spPr>
          <a:xfrm>
            <a:off x="4400082" y="4625926"/>
            <a:ext cx="2628318" cy="1015663"/>
          </a:xfrm>
          <a:prstGeom prst="rect">
            <a:avLst/>
          </a:prstGeom>
          <a:noFill/>
        </p:spPr>
        <p:txBody>
          <a:bodyPr wrap="square" rtlCol="0">
            <a:spAutoFit/>
          </a:bodyPr>
          <a:lstStyle/>
          <a:p>
            <a:r>
              <a:rPr lang="en-US" sz="1200" b="1" dirty="0" smtClean="0">
                <a:solidFill>
                  <a:srgbClr val="FFFFFF"/>
                </a:solidFill>
                <a:latin typeface="Arial" charset="0"/>
                <a:ea typeface="Arial" charset="0"/>
                <a:cs typeface="Arial" charset="0"/>
              </a:rPr>
              <a:t>Parameters for options:</a:t>
            </a:r>
            <a:endParaRPr lang="en-US" sz="1200" dirty="0">
              <a:solidFill>
                <a:srgbClr val="FFFFFF"/>
              </a:solidFill>
              <a:latin typeface="Arial" charset="0"/>
              <a:ea typeface="Arial" charset="0"/>
              <a:cs typeface="Arial" charset="0"/>
            </a:endParaRPr>
          </a:p>
          <a:p>
            <a:pPr marL="171450" indent="-171450">
              <a:buFont typeface="Arial"/>
              <a:buChar char="•"/>
            </a:pPr>
            <a:r>
              <a:rPr lang="en-US" sz="1200" dirty="0">
                <a:solidFill>
                  <a:srgbClr val="FFFFFF"/>
                </a:solidFill>
                <a:latin typeface="Arial" charset="0"/>
                <a:ea typeface="Arial" charset="0"/>
                <a:cs typeface="Arial" charset="0"/>
              </a:rPr>
              <a:t>f</a:t>
            </a:r>
            <a:r>
              <a:rPr lang="en-US" sz="1200" dirty="0" smtClean="0">
                <a:solidFill>
                  <a:srgbClr val="FFFFFF"/>
                </a:solidFill>
                <a:latin typeface="Arial" charset="0"/>
                <a:ea typeface="Arial" charset="0"/>
                <a:cs typeface="Arial" charset="0"/>
              </a:rPr>
              <a:t>requency</a:t>
            </a:r>
          </a:p>
          <a:p>
            <a:pPr marL="171450" indent="-171450">
              <a:buFont typeface="Arial"/>
              <a:buChar char="•"/>
            </a:pPr>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power</a:t>
            </a:r>
          </a:p>
          <a:p>
            <a:pPr marL="171450" indent="-171450">
              <a:buFont typeface="Arial"/>
              <a:buChar char="•"/>
            </a:pPr>
            <a:r>
              <a:rPr lang="en-US" sz="1200" dirty="0">
                <a:solidFill>
                  <a:srgbClr val="FFFFFF"/>
                </a:solidFill>
                <a:latin typeface="Arial" charset="0"/>
                <a:ea typeface="Arial" charset="0"/>
                <a:cs typeface="Arial" charset="0"/>
              </a:rPr>
              <a:t>t</a:t>
            </a:r>
            <a:r>
              <a:rPr lang="en-US" sz="1200" dirty="0" smtClean="0">
                <a:solidFill>
                  <a:srgbClr val="FFFFFF"/>
                </a:solidFill>
                <a:latin typeface="Arial" charset="0"/>
                <a:ea typeface="Arial" charset="0"/>
                <a:cs typeface="Arial" charset="0"/>
              </a:rPr>
              <a:t>ime duration of illumination </a:t>
            </a:r>
          </a:p>
          <a:p>
            <a:pPr marL="171450" indent="-171450">
              <a:buFont typeface="Arial"/>
              <a:buChar char="•"/>
            </a:pPr>
            <a:r>
              <a:rPr lang="en-US" sz="1200" dirty="0">
                <a:solidFill>
                  <a:srgbClr val="FFFFFF"/>
                </a:solidFill>
                <a:latin typeface="Arial" charset="0"/>
                <a:ea typeface="Arial" charset="0"/>
                <a:cs typeface="Arial" charset="0"/>
              </a:rPr>
              <a:t>w</a:t>
            </a:r>
            <a:r>
              <a:rPr lang="en-US" sz="1200" dirty="0" smtClean="0">
                <a:solidFill>
                  <a:srgbClr val="FFFFFF"/>
                </a:solidFill>
                <a:latin typeface="Arial" charset="0"/>
                <a:ea typeface="Arial" charset="0"/>
                <a:cs typeface="Arial" charset="0"/>
              </a:rPr>
              <a:t>ire forms   </a:t>
            </a:r>
            <a:endParaRPr lang="en-US" dirty="0"/>
          </a:p>
        </p:txBody>
      </p:sp>
      <p:pic>
        <p:nvPicPr>
          <p:cNvPr id="15" name="Bild 14"/>
          <p:cNvPicPr>
            <a:picLocks noChangeAspect="1"/>
          </p:cNvPicPr>
          <p:nvPr/>
        </p:nvPicPr>
        <p:blipFill>
          <a:blip r:embed="rId4"/>
          <a:stretch>
            <a:fillRect/>
          </a:stretch>
        </p:blipFill>
        <p:spPr>
          <a:xfrm>
            <a:off x="6721956" y="3841770"/>
            <a:ext cx="2188130" cy="1456101"/>
          </a:xfrm>
          <a:prstGeom prst="rect">
            <a:avLst/>
          </a:prstGeom>
        </p:spPr>
      </p:pic>
      <p:grpSp>
        <p:nvGrpSpPr>
          <p:cNvPr id="31" name="Gruppierung 30"/>
          <p:cNvGrpSpPr/>
          <p:nvPr/>
        </p:nvGrpSpPr>
        <p:grpSpPr>
          <a:xfrm>
            <a:off x="1380959" y="3299625"/>
            <a:ext cx="1307032" cy="1899520"/>
            <a:chOff x="7603054" y="1522133"/>
            <a:chExt cx="1307032" cy="1899520"/>
          </a:xfrm>
        </p:grpSpPr>
        <p:cxnSp>
          <p:nvCxnSpPr>
            <p:cNvPr id="18" name="Gerade Verbindung 17"/>
            <p:cNvCxnSpPr/>
            <p:nvPr/>
          </p:nvCxnSpPr>
          <p:spPr>
            <a:xfrm flipV="1">
              <a:off x="7603054" y="1595351"/>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Gerade Verbindung 120"/>
            <p:cNvCxnSpPr/>
            <p:nvPr/>
          </p:nvCxnSpPr>
          <p:spPr>
            <a:xfrm flipV="1">
              <a:off x="7603054" y="1769099"/>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Gerade Verbindung 121"/>
            <p:cNvCxnSpPr/>
            <p:nvPr/>
          </p:nvCxnSpPr>
          <p:spPr>
            <a:xfrm flipV="1">
              <a:off x="7603054" y="1932937"/>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Gerade Verbindung 122"/>
            <p:cNvCxnSpPr/>
            <p:nvPr/>
          </p:nvCxnSpPr>
          <p:spPr>
            <a:xfrm flipV="1">
              <a:off x="7603054" y="2106685"/>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Gerade Verbindung 123"/>
            <p:cNvCxnSpPr/>
            <p:nvPr/>
          </p:nvCxnSpPr>
          <p:spPr>
            <a:xfrm flipV="1">
              <a:off x="7603054" y="2280995"/>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Gerade Verbindung 124"/>
            <p:cNvCxnSpPr/>
            <p:nvPr/>
          </p:nvCxnSpPr>
          <p:spPr>
            <a:xfrm flipV="1">
              <a:off x="7603054" y="2454743"/>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Gerade Verbindung 125"/>
            <p:cNvCxnSpPr/>
            <p:nvPr/>
          </p:nvCxnSpPr>
          <p:spPr>
            <a:xfrm flipV="1">
              <a:off x="7603054" y="2618581"/>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Gerade Verbindung 126"/>
            <p:cNvCxnSpPr/>
            <p:nvPr/>
          </p:nvCxnSpPr>
          <p:spPr>
            <a:xfrm flipV="1">
              <a:off x="7603054" y="2792329"/>
              <a:ext cx="1307032" cy="54204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Gerade Verbindung 127"/>
            <p:cNvCxnSpPr/>
            <p:nvPr/>
          </p:nvCxnSpPr>
          <p:spPr>
            <a:xfrm flipV="1">
              <a:off x="7755454" y="1932937"/>
              <a:ext cx="0" cy="148871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Gerade Verbindung 128"/>
            <p:cNvCxnSpPr/>
            <p:nvPr/>
          </p:nvCxnSpPr>
          <p:spPr>
            <a:xfrm flipV="1">
              <a:off x="7907854" y="1832413"/>
              <a:ext cx="0" cy="148871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Gerade Verbindung 129"/>
            <p:cNvCxnSpPr/>
            <p:nvPr/>
          </p:nvCxnSpPr>
          <p:spPr>
            <a:xfrm flipV="1">
              <a:off x="8065283" y="1810909"/>
              <a:ext cx="0" cy="148871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Gerade Verbindung 130"/>
            <p:cNvCxnSpPr/>
            <p:nvPr/>
          </p:nvCxnSpPr>
          <p:spPr>
            <a:xfrm flipV="1">
              <a:off x="8217683" y="1710385"/>
              <a:ext cx="0" cy="148871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Gerade Verbindung 131"/>
            <p:cNvCxnSpPr/>
            <p:nvPr/>
          </p:nvCxnSpPr>
          <p:spPr>
            <a:xfrm flipV="1">
              <a:off x="8369645" y="1644161"/>
              <a:ext cx="0" cy="148871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Gerade Verbindung 132"/>
            <p:cNvCxnSpPr/>
            <p:nvPr/>
          </p:nvCxnSpPr>
          <p:spPr>
            <a:xfrm flipV="1">
              <a:off x="8522045" y="1644161"/>
              <a:ext cx="0" cy="138819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4" name="Gerade Verbindung 133"/>
            <p:cNvCxnSpPr/>
            <p:nvPr/>
          </p:nvCxnSpPr>
          <p:spPr>
            <a:xfrm flipV="1">
              <a:off x="8679474" y="1595351"/>
              <a:ext cx="0" cy="141549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Gerade Verbindung 134"/>
            <p:cNvCxnSpPr/>
            <p:nvPr/>
          </p:nvCxnSpPr>
          <p:spPr>
            <a:xfrm flipV="1">
              <a:off x="8831874" y="1522133"/>
              <a:ext cx="0" cy="147465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3" name="Bild 32"/>
          <p:cNvPicPr>
            <a:picLocks noChangeAspect="1"/>
          </p:cNvPicPr>
          <p:nvPr/>
        </p:nvPicPr>
        <p:blipFill>
          <a:blip r:embed="rId5"/>
          <a:stretch>
            <a:fillRect/>
          </a:stretch>
        </p:blipFill>
        <p:spPr>
          <a:xfrm>
            <a:off x="3789865" y="2544103"/>
            <a:ext cx="1220433" cy="1755099"/>
          </a:xfrm>
          <a:prstGeom prst="rect">
            <a:avLst/>
          </a:prstGeom>
        </p:spPr>
      </p:pic>
      <p:pic>
        <p:nvPicPr>
          <p:cNvPr id="34" name="Bild 33"/>
          <p:cNvPicPr>
            <a:picLocks noChangeAspect="1"/>
          </p:cNvPicPr>
          <p:nvPr/>
        </p:nvPicPr>
        <p:blipFill>
          <a:blip r:embed="rId5"/>
          <a:stretch>
            <a:fillRect/>
          </a:stretch>
        </p:blipFill>
        <p:spPr>
          <a:xfrm>
            <a:off x="5711018" y="2023423"/>
            <a:ext cx="1212429" cy="1743588"/>
          </a:xfrm>
          <a:prstGeom prst="rect">
            <a:avLst/>
          </a:prstGeom>
        </p:spPr>
      </p:pic>
      <p:sp>
        <p:nvSpPr>
          <p:cNvPr id="35" name="Rechteck 34"/>
          <p:cNvSpPr/>
          <p:nvPr/>
        </p:nvSpPr>
        <p:spPr>
          <a:xfrm>
            <a:off x="675825" y="2029580"/>
            <a:ext cx="587735" cy="193070"/>
          </a:xfrm>
          <a:prstGeom prst="rect">
            <a:avLst/>
          </a:prstGeom>
          <a:solidFill>
            <a:schemeClr val="bg1">
              <a:lumMod val="50000"/>
              <a:alpha val="77000"/>
            </a:schemeClr>
          </a:solidFill>
          <a:ln>
            <a:noFill/>
          </a:ln>
          <a:effectLst/>
          <a:scene3d>
            <a:camera prst="isometricRightUp"/>
            <a:lightRig rig="threePt" dir="t"/>
          </a:scene3d>
          <a:sp3d extrusionH="285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6" name="Rechteck 135"/>
          <p:cNvSpPr/>
          <p:nvPr/>
        </p:nvSpPr>
        <p:spPr>
          <a:xfrm>
            <a:off x="3135417" y="1434645"/>
            <a:ext cx="587735" cy="193070"/>
          </a:xfrm>
          <a:prstGeom prst="rect">
            <a:avLst/>
          </a:prstGeom>
          <a:solidFill>
            <a:schemeClr val="bg1">
              <a:lumMod val="50000"/>
              <a:alpha val="77000"/>
            </a:schemeClr>
          </a:solidFill>
          <a:ln>
            <a:noFill/>
          </a:ln>
          <a:effectLst/>
          <a:scene3d>
            <a:camera prst="isometricRightUp"/>
            <a:lightRig rig="threePt" dir="t"/>
          </a:scene3d>
          <a:sp3d extrusionH="285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7" name="Rechteck 136"/>
          <p:cNvSpPr/>
          <p:nvPr/>
        </p:nvSpPr>
        <p:spPr>
          <a:xfrm>
            <a:off x="5003306" y="1434645"/>
            <a:ext cx="587735" cy="193070"/>
          </a:xfrm>
          <a:prstGeom prst="rect">
            <a:avLst/>
          </a:prstGeom>
          <a:solidFill>
            <a:schemeClr val="bg1">
              <a:lumMod val="50000"/>
              <a:alpha val="77000"/>
            </a:schemeClr>
          </a:solidFill>
          <a:ln>
            <a:noFill/>
          </a:ln>
          <a:effectLst/>
          <a:scene3d>
            <a:camera prst="isometricRightUp"/>
            <a:lightRig rig="threePt" dir="t"/>
          </a:scene3d>
          <a:sp3d extrusionH="285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0" name="Gekrümmte Verbindung 39"/>
          <p:cNvCxnSpPr/>
          <p:nvPr/>
        </p:nvCxnSpPr>
        <p:spPr>
          <a:xfrm>
            <a:off x="977588" y="2096854"/>
            <a:ext cx="403371" cy="251592"/>
          </a:xfrm>
          <a:prstGeom prst="curvedConnector3">
            <a:avLst>
              <a:gd name="adj1" fmla="val 50000"/>
            </a:avLst>
          </a:prstGeom>
        </p:spPr>
        <p:style>
          <a:lnRef idx="2">
            <a:schemeClr val="accent4"/>
          </a:lnRef>
          <a:fillRef idx="0">
            <a:schemeClr val="accent4"/>
          </a:fillRef>
          <a:effectRef idx="1">
            <a:schemeClr val="accent4"/>
          </a:effectRef>
          <a:fontRef idx="minor">
            <a:schemeClr val="tx1"/>
          </a:fontRef>
        </p:style>
      </p:cxnSp>
      <p:grpSp>
        <p:nvGrpSpPr>
          <p:cNvPr id="12" name="Gruppierung 11"/>
          <p:cNvGrpSpPr/>
          <p:nvPr/>
        </p:nvGrpSpPr>
        <p:grpSpPr>
          <a:xfrm>
            <a:off x="977588" y="2105525"/>
            <a:ext cx="2425338" cy="3256641"/>
            <a:chOff x="1130300" y="1707932"/>
            <a:chExt cx="2540000" cy="3411144"/>
          </a:xfrm>
        </p:grpSpPr>
        <p:pic>
          <p:nvPicPr>
            <p:cNvPr id="4" name="Bild 3"/>
            <p:cNvPicPr>
              <a:picLocks noChangeAspect="1"/>
            </p:cNvPicPr>
            <p:nvPr/>
          </p:nvPicPr>
          <p:blipFill>
            <a:blip r:embed="rId6"/>
            <a:stretch>
              <a:fillRect/>
            </a:stretch>
          </p:blipFill>
          <p:spPr>
            <a:xfrm>
              <a:off x="1429792" y="1707932"/>
              <a:ext cx="993590" cy="3081502"/>
            </a:xfrm>
            <a:prstGeom prst="rect">
              <a:avLst/>
            </a:prstGeom>
          </p:spPr>
        </p:pic>
        <p:sp>
          <p:nvSpPr>
            <p:cNvPr id="5" name="Rechteck 4"/>
            <p:cNvSpPr/>
            <p:nvPr/>
          </p:nvSpPr>
          <p:spPr>
            <a:xfrm>
              <a:off x="1130300" y="2891692"/>
              <a:ext cx="2540000" cy="2227384"/>
            </a:xfrm>
            <a:prstGeom prst="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isometricRightUp">
                <a:rot lat="1200001" lon="18899998" rev="0"/>
              </a:camera>
              <a:lightRig rig="threePt" dir="t"/>
            </a:scene3d>
            <a:sp3d extrusionH="736600" prstMaterial="translucent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9"/>
            <p:cNvSpPr/>
            <p:nvPr/>
          </p:nvSpPr>
          <p:spPr>
            <a:xfrm>
              <a:off x="2100384" y="2506622"/>
              <a:ext cx="136769" cy="138804"/>
            </a:xfrm>
            <a:prstGeom prst="ellipse">
              <a:avLst/>
            </a:prstGeom>
            <a:solidFill>
              <a:srgbClr val="FF6600"/>
            </a:solidFill>
            <a:ln>
              <a:noFill/>
            </a:ln>
            <a:effectLst>
              <a:glow rad="266700">
                <a:srgbClr val="FF6600">
                  <a:alpha val="61000"/>
                </a:srgbClr>
              </a:glow>
              <a:outerShdw blurRad="40000" dist="23000" dir="5400000" rotWithShape="0">
                <a:srgbClr val="000000">
                  <a:alpha val="35000"/>
                </a:srgbClr>
              </a:outerShdw>
              <a:softEdge rad="25400"/>
            </a:effectLst>
            <a:scene3d>
              <a:camera prst="isometricOffAxis1Top"/>
              <a:lightRig rig="threePt" dir="t"/>
            </a:scene3d>
            <a:sp3d extrusionH="317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138" name="Gekrümmte Verbindung 137"/>
          <p:cNvCxnSpPr/>
          <p:nvPr/>
        </p:nvCxnSpPr>
        <p:spPr>
          <a:xfrm>
            <a:off x="3402928" y="1533081"/>
            <a:ext cx="270414" cy="176507"/>
          </a:xfrm>
          <a:prstGeom prst="curvedConnector3">
            <a:avLst>
              <a:gd name="adj1" fmla="val 50000"/>
            </a:avLst>
          </a:prstGeom>
        </p:spPr>
        <p:style>
          <a:lnRef idx="2">
            <a:schemeClr val="accent4"/>
          </a:lnRef>
          <a:fillRef idx="0">
            <a:schemeClr val="accent4"/>
          </a:fillRef>
          <a:effectRef idx="1">
            <a:schemeClr val="accent4"/>
          </a:effectRef>
          <a:fontRef idx="minor">
            <a:schemeClr val="tx1"/>
          </a:fontRef>
        </p:style>
      </p:cxnSp>
      <p:cxnSp>
        <p:nvCxnSpPr>
          <p:cNvPr id="139" name="Gekrümmte Verbindung 138"/>
          <p:cNvCxnSpPr/>
          <p:nvPr/>
        </p:nvCxnSpPr>
        <p:spPr>
          <a:xfrm flipV="1">
            <a:off x="5389521" y="1332975"/>
            <a:ext cx="487828" cy="125022"/>
          </a:xfrm>
          <a:prstGeom prst="curvedConnector3">
            <a:avLst>
              <a:gd name="adj1" fmla="val 50000"/>
            </a:avLst>
          </a:prstGeom>
        </p:spPr>
        <p:style>
          <a:lnRef idx="2">
            <a:schemeClr val="accent4"/>
          </a:lnRef>
          <a:fillRef idx="0">
            <a:schemeClr val="accent4"/>
          </a:fillRef>
          <a:effectRef idx="1">
            <a:schemeClr val="accent4"/>
          </a:effectRef>
          <a:fontRef idx="minor">
            <a:schemeClr val="tx1"/>
          </a:fontRef>
        </p:style>
      </p:cxnSp>
      <p:pic>
        <p:nvPicPr>
          <p:cNvPr id="108" name="Bild 107"/>
          <p:cNvPicPr>
            <a:picLocks noChangeAspect="1"/>
          </p:cNvPicPr>
          <p:nvPr/>
        </p:nvPicPr>
        <p:blipFill>
          <a:blip r:embed="rId3"/>
          <a:stretch>
            <a:fillRect/>
          </a:stretch>
        </p:blipFill>
        <p:spPr>
          <a:xfrm>
            <a:off x="5389521" y="1204717"/>
            <a:ext cx="1809968" cy="2762583"/>
          </a:xfrm>
          <a:prstGeom prst="rect">
            <a:avLst/>
          </a:prstGeom>
        </p:spPr>
      </p:pic>
      <p:sp>
        <p:nvSpPr>
          <p:cNvPr id="140" name="TextBox 3"/>
          <p:cNvSpPr txBox="1"/>
          <p:nvPr/>
        </p:nvSpPr>
        <p:spPr>
          <a:xfrm>
            <a:off x="308350" y="1489215"/>
            <a:ext cx="1277019"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generator 1 </a:t>
            </a:r>
            <a:endParaRPr lang="en-US" dirty="0"/>
          </a:p>
        </p:txBody>
      </p:sp>
      <p:sp>
        <p:nvSpPr>
          <p:cNvPr id="141" name="TextBox 3"/>
          <p:cNvSpPr txBox="1"/>
          <p:nvPr/>
        </p:nvSpPr>
        <p:spPr>
          <a:xfrm>
            <a:off x="1995588" y="1377415"/>
            <a:ext cx="1277019"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g</a:t>
            </a:r>
            <a:r>
              <a:rPr lang="en-US" sz="1200" dirty="0" smtClean="0">
                <a:solidFill>
                  <a:srgbClr val="FFFFFF"/>
                </a:solidFill>
                <a:latin typeface="Arial" charset="0"/>
                <a:ea typeface="Arial" charset="0"/>
                <a:cs typeface="Arial" charset="0"/>
              </a:rPr>
              <a:t>enerator 2 </a:t>
            </a:r>
            <a:endParaRPr lang="en-US" dirty="0"/>
          </a:p>
        </p:txBody>
      </p:sp>
      <p:sp>
        <p:nvSpPr>
          <p:cNvPr id="142" name="TextBox 3"/>
          <p:cNvSpPr txBox="1"/>
          <p:nvPr/>
        </p:nvSpPr>
        <p:spPr>
          <a:xfrm>
            <a:off x="3995820" y="1256082"/>
            <a:ext cx="1277019"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g</a:t>
            </a:r>
            <a:r>
              <a:rPr lang="en-US" sz="1200" dirty="0" smtClean="0">
                <a:solidFill>
                  <a:srgbClr val="FFFFFF"/>
                </a:solidFill>
                <a:latin typeface="Arial" charset="0"/>
                <a:ea typeface="Arial" charset="0"/>
                <a:cs typeface="Arial" charset="0"/>
              </a:rPr>
              <a:t>enerator 3 </a:t>
            </a:r>
            <a:endParaRPr lang="en-US" dirty="0"/>
          </a:p>
        </p:txBody>
      </p:sp>
      <p:sp>
        <p:nvSpPr>
          <p:cNvPr id="143"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3500293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400" dirty="0" smtClean="0">
                <a:solidFill>
                  <a:srgbClr val="FFFFFF"/>
                </a:solidFill>
                <a:latin typeface="Arial Black"/>
                <a:cs typeface="Arial Black"/>
              </a:rPr>
              <a:t>Applications “Fish Farming” (Acoustic Curtain)</a:t>
            </a:r>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12</a:t>
            </a:r>
            <a:endParaRPr lang="en-US" sz="1000" dirty="0">
              <a:latin typeface="Times New Roman"/>
              <a:cs typeface="Times New Roman"/>
            </a:endParaRP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pic>
        <p:nvPicPr>
          <p:cNvPr id="359" name="Bild 358"/>
          <p:cNvPicPr>
            <a:picLocks noChangeAspect="1"/>
          </p:cNvPicPr>
          <p:nvPr/>
        </p:nvPicPr>
        <p:blipFill>
          <a:blip r:embed="rId3"/>
          <a:stretch>
            <a:fillRect/>
          </a:stretch>
        </p:blipFill>
        <p:spPr>
          <a:xfrm>
            <a:off x="1061344" y="2230856"/>
            <a:ext cx="3198800" cy="3099086"/>
          </a:xfrm>
          <a:prstGeom prst="rect">
            <a:avLst/>
          </a:prstGeom>
        </p:spPr>
      </p:pic>
      <p:pic>
        <p:nvPicPr>
          <p:cNvPr id="360" name="Bild 359"/>
          <p:cNvPicPr>
            <a:picLocks noChangeAspect="1"/>
          </p:cNvPicPr>
          <p:nvPr/>
        </p:nvPicPr>
        <p:blipFill>
          <a:blip r:embed="rId4"/>
          <a:stretch>
            <a:fillRect/>
          </a:stretch>
        </p:blipFill>
        <p:spPr>
          <a:xfrm>
            <a:off x="4485743" y="2230855"/>
            <a:ext cx="3658583" cy="3099086"/>
          </a:xfrm>
          <a:prstGeom prst="rect">
            <a:avLst/>
          </a:prstGeom>
        </p:spPr>
      </p:pic>
      <p:sp>
        <p:nvSpPr>
          <p:cNvPr id="361" name="TextBox 3"/>
          <p:cNvSpPr txBox="1"/>
          <p:nvPr/>
        </p:nvSpPr>
        <p:spPr>
          <a:xfrm>
            <a:off x="924049" y="1377416"/>
            <a:ext cx="3948479" cy="646331"/>
          </a:xfrm>
          <a:prstGeom prst="rect">
            <a:avLst/>
          </a:prstGeom>
          <a:noFill/>
        </p:spPr>
        <p:txBody>
          <a:bodyPr wrap="square" rtlCol="0">
            <a:spAutoFit/>
          </a:bodyPr>
          <a:lstStyle/>
          <a:p>
            <a:pPr marL="171450" indent="-171450">
              <a:buFont typeface="Arial"/>
              <a:buChar char="•"/>
            </a:pPr>
            <a:r>
              <a:rPr lang="en-US" sz="1200" dirty="0" smtClean="0">
                <a:solidFill>
                  <a:srgbClr val="FFFFFF"/>
                </a:solidFill>
                <a:latin typeface="Arial" charset="0"/>
                <a:ea typeface="Arial" charset="0"/>
                <a:cs typeface="Arial" charset="0"/>
              </a:rPr>
              <a:t>Simulation for transducer (main part, part A)</a:t>
            </a:r>
          </a:p>
          <a:p>
            <a:pPr marL="171450" indent="-171450">
              <a:buFont typeface="Arial"/>
              <a:buChar char="•"/>
            </a:pPr>
            <a:r>
              <a:rPr lang="en-US" sz="1200" dirty="0" smtClean="0">
                <a:solidFill>
                  <a:srgbClr val="FFFFFF"/>
                </a:solidFill>
                <a:latin typeface="Arial" charset="0"/>
                <a:ea typeface="Arial" charset="0"/>
                <a:cs typeface="Arial" charset="0"/>
              </a:rPr>
              <a:t>Simulation for wire transducer (part B)</a:t>
            </a:r>
          </a:p>
          <a:p>
            <a:pPr marL="171450" indent="-171450">
              <a:buFont typeface="Arial"/>
              <a:buChar char="•"/>
            </a:pPr>
            <a:r>
              <a:rPr lang="en-US" sz="1200" dirty="0" smtClean="0">
                <a:solidFill>
                  <a:srgbClr val="FFFFFF"/>
                </a:solidFill>
                <a:latin typeface="Arial" charset="0"/>
                <a:ea typeface="Arial" charset="0"/>
                <a:cs typeface="Arial" charset="0"/>
              </a:rPr>
              <a:t>Simulation for forming of wire transducer</a:t>
            </a:r>
            <a:endParaRPr lang="en-US" dirty="0"/>
          </a:p>
        </p:txBody>
      </p:sp>
      <p:sp>
        <p:nvSpPr>
          <p:cNvPr id="362"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463114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8FA16F75-E28A-394E-9BD2-4CBC7A67D1C6}" type="slidenum">
              <a:rPr lang="en-US" smtClean="0"/>
              <a:t>‹#›</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2014539"/>
            <a:ext cx="9144000" cy="1104636"/>
          </a:xfrm>
        </p:spPr>
        <p:txBody>
          <a:bodyPr>
            <a:normAutofit/>
          </a:bodyPr>
          <a:lstStyle/>
          <a:p>
            <a:pPr algn="ctr">
              <a:spcAft>
                <a:spcPts val="1000"/>
              </a:spcAft>
            </a:pPr>
            <a:r>
              <a:rPr lang="en-US" sz="2800" dirty="0" smtClean="0">
                <a:solidFill>
                  <a:srgbClr val="FFFFFF"/>
                </a:solidFill>
                <a:latin typeface="Arial Black"/>
                <a:cs typeface="Arial Black"/>
              </a:rPr>
              <a:t>Thank You</a:t>
            </a:r>
          </a:p>
        </p:txBody>
      </p:sp>
      <p:sp>
        <p:nvSpPr>
          <p:cNvPr id="11"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14</a:t>
            </a:r>
            <a:endParaRPr lang="en-US" sz="1000" dirty="0">
              <a:latin typeface="Times New Roman"/>
              <a:cs typeface="Times New Roman"/>
            </a:endParaRPr>
          </a:p>
        </p:txBody>
      </p:sp>
      <p:pic>
        <p:nvPicPr>
          <p:cNvPr id="12" name="Bild 11"/>
          <p:cNvPicPr>
            <a:picLocks noChangeAspect="1"/>
          </p:cNvPicPr>
          <p:nvPr/>
        </p:nvPicPr>
        <p:blipFill>
          <a:blip r:embed="rId3"/>
          <a:stretch>
            <a:fillRect/>
          </a:stretch>
        </p:blipFill>
        <p:spPr>
          <a:xfrm>
            <a:off x="180976" y="0"/>
            <a:ext cx="2219324" cy="691612"/>
          </a:xfrm>
          <a:prstGeom prst="rect">
            <a:avLst/>
          </a:prstGeom>
        </p:spPr>
      </p:pic>
      <p:sp>
        <p:nvSpPr>
          <p:cNvPr id="6"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607340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704577"/>
            <a:ext cx="9144000" cy="1104636"/>
          </a:xfrm>
        </p:spPr>
        <p:txBody>
          <a:bodyPr>
            <a:normAutofit/>
          </a:bodyPr>
          <a:lstStyle/>
          <a:p>
            <a:pPr algn="ctr">
              <a:spcAft>
                <a:spcPts val="1000"/>
              </a:spcAft>
            </a:pPr>
            <a:r>
              <a:rPr lang="en-US" sz="2400" dirty="0" smtClean="0">
                <a:solidFill>
                  <a:srgbClr val="FFFFFF"/>
                </a:solidFill>
                <a:latin typeface="Arial Black"/>
                <a:cs typeface="Arial Black"/>
              </a:rPr>
              <a:t>Confidentiality &amp; Non-Disclosure</a:t>
            </a:r>
          </a:p>
        </p:txBody>
      </p:sp>
      <p:sp>
        <p:nvSpPr>
          <p:cNvPr id="10" name="TextBox 9"/>
          <p:cNvSpPr txBox="1"/>
          <p:nvPr/>
        </p:nvSpPr>
        <p:spPr>
          <a:xfrm>
            <a:off x="1176867" y="2148649"/>
            <a:ext cx="7171266" cy="2031325"/>
          </a:xfrm>
          <a:prstGeom prst="rect">
            <a:avLst/>
          </a:prstGeom>
          <a:noFill/>
        </p:spPr>
        <p:txBody>
          <a:bodyPr wrap="square" rtlCol="0">
            <a:spAutoFit/>
          </a:bodyPr>
          <a:lstStyle/>
          <a:p>
            <a:pPr>
              <a:spcAft>
                <a:spcPts val="600"/>
              </a:spcAft>
            </a:pPr>
            <a:r>
              <a:rPr lang="en-GB" dirty="0" smtClean="0">
                <a:solidFill>
                  <a:srgbClr val="FFFFFF"/>
                </a:solidFill>
                <a:latin typeface="Arial"/>
                <a:cs typeface="Arial"/>
              </a:rPr>
              <a:t>This presentation </a:t>
            </a:r>
            <a:r>
              <a:rPr lang="en-GB" dirty="0">
                <a:solidFill>
                  <a:srgbClr val="FFFFFF"/>
                </a:solidFill>
                <a:latin typeface="Arial"/>
                <a:cs typeface="Arial"/>
              </a:rPr>
              <a:t>contains proprietary and confidential information. All data and information submitted to the receiving party is provided in reliance upon its consent not to use or disclose any information contained herein except in the context of its business dealings with MPI. The recipient of this document agrees to inform present and future employees of receiving party who view or have access to its content of its confidential </a:t>
            </a:r>
            <a:r>
              <a:rPr lang="en-GB" dirty="0" smtClean="0">
                <a:solidFill>
                  <a:srgbClr val="FFFFFF"/>
                </a:solidFill>
                <a:latin typeface="Arial"/>
                <a:cs typeface="Arial"/>
              </a:rPr>
              <a:t>nature.</a:t>
            </a:r>
            <a:endParaRPr lang="en-GB" dirty="0">
              <a:solidFill>
                <a:srgbClr val="FFFFFF"/>
              </a:solidFill>
              <a:latin typeface="Arial"/>
              <a:cs typeface="Arial"/>
            </a:endParaRPr>
          </a:p>
        </p:txBody>
      </p:sp>
      <p:sp>
        <p:nvSpPr>
          <p:cNvPr id="6"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2</a:t>
            </a:r>
          </a:p>
        </p:txBody>
      </p:sp>
      <p:pic>
        <p:nvPicPr>
          <p:cNvPr id="8" name="Bild 7"/>
          <p:cNvPicPr>
            <a:picLocks noChangeAspect="1"/>
          </p:cNvPicPr>
          <p:nvPr/>
        </p:nvPicPr>
        <p:blipFill>
          <a:blip r:embed="rId3"/>
          <a:stretch>
            <a:fillRect/>
          </a:stretch>
        </p:blipFill>
        <p:spPr>
          <a:xfrm>
            <a:off x="180976" y="0"/>
            <a:ext cx="2219324" cy="691612"/>
          </a:xfrm>
          <a:prstGeom prst="rect">
            <a:avLst/>
          </a:prstGeom>
        </p:spPr>
      </p:pic>
      <p:sp>
        <p:nvSpPr>
          <p:cNvPr id="11"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029683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720983"/>
            <a:ext cx="9144000" cy="1104636"/>
          </a:xfrm>
        </p:spPr>
        <p:txBody>
          <a:bodyPr>
            <a:normAutofit/>
          </a:bodyPr>
          <a:lstStyle/>
          <a:p>
            <a:pPr algn="ctr">
              <a:spcAft>
                <a:spcPts val="1000"/>
              </a:spcAft>
            </a:pPr>
            <a:r>
              <a:rPr lang="en-US" sz="2400" dirty="0" smtClean="0">
                <a:solidFill>
                  <a:srgbClr val="FFFFFF"/>
                </a:solidFill>
                <a:latin typeface="Arial Black"/>
                <a:cs typeface="Arial Black"/>
              </a:rPr>
              <a:t>Technology</a:t>
            </a:r>
          </a:p>
        </p:txBody>
      </p:sp>
      <p:sp>
        <p:nvSpPr>
          <p:cNvPr id="2" name="TextBox 1"/>
          <p:cNvSpPr txBox="1"/>
          <p:nvPr/>
        </p:nvSpPr>
        <p:spPr>
          <a:xfrm>
            <a:off x="306821" y="1983541"/>
            <a:ext cx="2706157" cy="307777"/>
          </a:xfrm>
          <a:prstGeom prst="rect">
            <a:avLst/>
          </a:prstGeom>
          <a:noFill/>
        </p:spPr>
        <p:txBody>
          <a:bodyPr wrap="square" rtlCol="0">
            <a:spAutoFit/>
          </a:bodyPr>
          <a:lstStyle/>
          <a:p>
            <a:r>
              <a:rPr lang="en-US" sz="1400" dirty="0" smtClean="0">
                <a:solidFill>
                  <a:srgbClr val="FFFFFF"/>
                </a:solidFill>
                <a:latin typeface="Arial"/>
                <a:cs typeface="Arial"/>
              </a:rPr>
              <a:t>Patented Ultrasonic Generator</a:t>
            </a:r>
            <a:endParaRPr lang="en-US" sz="1400" dirty="0">
              <a:solidFill>
                <a:srgbClr val="FFFFFF"/>
              </a:solidFill>
              <a:latin typeface="Arial"/>
              <a:cs typeface="Arial"/>
            </a:endParaRPr>
          </a:p>
        </p:txBody>
      </p:sp>
      <p:sp>
        <p:nvSpPr>
          <p:cNvPr id="9" name="TextBox 8"/>
          <p:cNvSpPr txBox="1"/>
          <p:nvPr/>
        </p:nvSpPr>
        <p:spPr>
          <a:xfrm>
            <a:off x="3412466" y="1977308"/>
            <a:ext cx="2574125" cy="307777"/>
          </a:xfrm>
          <a:prstGeom prst="rect">
            <a:avLst/>
          </a:prstGeom>
          <a:noFill/>
        </p:spPr>
        <p:txBody>
          <a:bodyPr wrap="square" rtlCol="0">
            <a:spAutoFit/>
          </a:bodyPr>
          <a:lstStyle/>
          <a:p>
            <a:r>
              <a:rPr lang="en-US" sz="1400" dirty="0" smtClean="0">
                <a:solidFill>
                  <a:srgbClr val="FFFFFF"/>
                </a:solidFill>
                <a:latin typeface="Arial"/>
                <a:cs typeface="Arial"/>
              </a:rPr>
              <a:t>Patented Transducer Design</a:t>
            </a:r>
            <a:endParaRPr lang="en-US" sz="1400" dirty="0">
              <a:solidFill>
                <a:srgbClr val="FFFFFF"/>
              </a:solidFill>
              <a:latin typeface="Arial"/>
              <a:cs typeface="Arial"/>
            </a:endParaRPr>
          </a:p>
        </p:txBody>
      </p:sp>
      <p:sp>
        <p:nvSpPr>
          <p:cNvPr id="12" name="TextBox 11"/>
          <p:cNvSpPr txBox="1"/>
          <p:nvPr/>
        </p:nvSpPr>
        <p:spPr>
          <a:xfrm>
            <a:off x="6237026" y="1977308"/>
            <a:ext cx="2394073" cy="307777"/>
          </a:xfrm>
          <a:prstGeom prst="rect">
            <a:avLst/>
          </a:prstGeom>
          <a:noFill/>
        </p:spPr>
        <p:txBody>
          <a:bodyPr wrap="square" rtlCol="0">
            <a:spAutoFit/>
          </a:bodyPr>
          <a:lstStyle/>
          <a:p>
            <a:r>
              <a:rPr lang="en-US" sz="1400" dirty="0" smtClean="0">
                <a:solidFill>
                  <a:srgbClr val="FFFFFF"/>
                </a:solidFill>
                <a:latin typeface="Arial"/>
                <a:cs typeface="Arial"/>
              </a:rPr>
              <a:t>New Improved Applications</a:t>
            </a:r>
            <a:endParaRPr lang="en-US" sz="1400" dirty="0">
              <a:solidFill>
                <a:srgbClr val="FFFFFF"/>
              </a:solidFill>
              <a:latin typeface="Arial"/>
              <a:cs typeface="Arial"/>
            </a:endParaRPr>
          </a:p>
        </p:txBody>
      </p:sp>
      <p:sp>
        <p:nvSpPr>
          <p:cNvPr id="14" name="TextBox 13"/>
          <p:cNvSpPr txBox="1"/>
          <p:nvPr/>
        </p:nvSpPr>
        <p:spPr>
          <a:xfrm>
            <a:off x="3012978" y="3065375"/>
            <a:ext cx="535213" cy="1015663"/>
          </a:xfrm>
          <a:prstGeom prst="rect">
            <a:avLst/>
          </a:prstGeom>
          <a:noFill/>
        </p:spPr>
        <p:txBody>
          <a:bodyPr wrap="square" rtlCol="0">
            <a:spAutoFit/>
          </a:bodyPr>
          <a:lstStyle/>
          <a:p>
            <a:r>
              <a:rPr lang="en-US" sz="6000" dirty="0" smtClean="0">
                <a:solidFill>
                  <a:srgbClr val="FFFFFF"/>
                </a:solidFill>
              </a:rPr>
              <a:t>+</a:t>
            </a:r>
            <a:endParaRPr lang="en-US" sz="6000" dirty="0">
              <a:solidFill>
                <a:srgbClr val="FFFFFF"/>
              </a:solidFill>
            </a:endParaRPr>
          </a:p>
        </p:txBody>
      </p:sp>
      <p:sp>
        <p:nvSpPr>
          <p:cNvPr id="15" name="TextBox 14"/>
          <p:cNvSpPr txBox="1"/>
          <p:nvPr/>
        </p:nvSpPr>
        <p:spPr>
          <a:xfrm>
            <a:off x="5568096" y="3065375"/>
            <a:ext cx="545496" cy="1015663"/>
          </a:xfrm>
          <a:prstGeom prst="rect">
            <a:avLst/>
          </a:prstGeom>
          <a:noFill/>
        </p:spPr>
        <p:txBody>
          <a:bodyPr wrap="square" rtlCol="0">
            <a:spAutoFit/>
          </a:bodyPr>
          <a:lstStyle/>
          <a:p>
            <a:r>
              <a:rPr lang="en-US" sz="6000" dirty="0">
                <a:solidFill>
                  <a:srgbClr val="FFFFFF"/>
                </a:solidFill>
              </a:rPr>
              <a:t>=</a:t>
            </a:r>
          </a:p>
        </p:txBody>
      </p:sp>
      <p:sp>
        <p:nvSpPr>
          <p:cNvPr id="16"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3</a:t>
            </a:r>
          </a:p>
        </p:txBody>
      </p:sp>
      <p:pic>
        <p:nvPicPr>
          <p:cNvPr id="17" name="Bild 16"/>
          <p:cNvPicPr>
            <a:picLocks noChangeAspect="1"/>
          </p:cNvPicPr>
          <p:nvPr/>
        </p:nvPicPr>
        <p:blipFill>
          <a:blip r:embed="rId2"/>
          <a:stretch>
            <a:fillRect/>
          </a:stretch>
        </p:blipFill>
        <p:spPr>
          <a:xfrm>
            <a:off x="180976" y="0"/>
            <a:ext cx="2219324" cy="691612"/>
          </a:xfrm>
          <a:prstGeom prst="rect">
            <a:avLst/>
          </a:prstGeom>
        </p:spPr>
      </p:pic>
      <p:pic>
        <p:nvPicPr>
          <p:cNvPr id="6" name="Bild 5"/>
          <p:cNvPicPr>
            <a:picLocks noChangeAspect="1"/>
          </p:cNvPicPr>
          <p:nvPr/>
        </p:nvPicPr>
        <p:blipFill>
          <a:blip r:embed="rId3"/>
          <a:stretch>
            <a:fillRect/>
          </a:stretch>
        </p:blipFill>
        <p:spPr>
          <a:xfrm>
            <a:off x="3716803" y="2735477"/>
            <a:ext cx="1837267" cy="2036021"/>
          </a:xfrm>
          <a:prstGeom prst="rect">
            <a:avLst/>
          </a:prstGeom>
        </p:spPr>
      </p:pic>
      <p:pic>
        <p:nvPicPr>
          <p:cNvPr id="8" name="Bild 7"/>
          <p:cNvPicPr>
            <a:picLocks noChangeAspect="1"/>
          </p:cNvPicPr>
          <p:nvPr/>
        </p:nvPicPr>
        <p:blipFill>
          <a:blip r:embed="rId4"/>
          <a:stretch>
            <a:fillRect/>
          </a:stretch>
        </p:blipFill>
        <p:spPr>
          <a:xfrm>
            <a:off x="6161741" y="2891543"/>
            <a:ext cx="2674256" cy="1286190"/>
          </a:xfrm>
          <a:prstGeom prst="rect">
            <a:avLst/>
          </a:prstGeom>
        </p:spPr>
      </p:pic>
      <p:pic>
        <p:nvPicPr>
          <p:cNvPr id="20" name="Bild 19"/>
          <p:cNvPicPr>
            <a:picLocks noChangeAspect="1"/>
          </p:cNvPicPr>
          <p:nvPr/>
        </p:nvPicPr>
        <p:blipFill>
          <a:blip r:embed="rId5"/>
          <a:stretch>
            <a:fillRect/>
          </a:stretch>
        </p:blipFill>
        <p:spPr>
          <a:xfrm>
            <a:off x="541200" y="2586743"/>
            <a:ext cx="2341033" cy="2074688"/>
          </a:xfrm>
          <a:prstGeom prst="rect">
            <a:avLst/>
          </a:prstGeom>
        </p:spPr>
      </p:pic>
      <p:sp>
        <p:nvSpPr>
          <p:cNvPr id="19"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660705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704577"/>
            <a:ext cx="9144000" cy="1104636"/>
          </a:xfrm>
        </p:spPr>
        <p:txBody>
          <a:bodyPr>
            <a:normAutofit/>
          </a:bodyPr>
          <a:lstStyle/>
          <a:p>
            <a:pPr algn="ctr">
              <a:spcAft>
                <a:spcPts val="1000"/>
              </a:spcAft>
            </a:pPr>
            <a:r>
              <a:rPr lang="en-US" sz="2400" dirty="0" smtClean="0">
                <a:solidFill>
                  <a:srgbClr val="FFFFFF"/>
                </a:solidFill>
                <a:latin typeface="Arial Black"/>
                <a:cs typeface="Arial Black"/>
              </a:rPr>
              <a:t>Technology (generator design)</a:t>
            </a:r>
          </a:p>
        </p:txBody>
      </p:sp>
      <p:sp>
        <p:nvSpPr>
          <p:cNvPr id="9" name="Rectangle 8"/>
          <p:cNvSpPr/>
          <p:nvPr/>
        </p:nvSpPr>
        <p:spPr>
          <a:xfrm>
            <a:off x="4303182" y="3863867"/>
            <a:ext cx="4146550" cy="1355436"/>
          </a:xfrm>
          <a:prstGeom prst="rect">
            <a:avLst/>
          </a:prstGeom>
        </p:spPr>
        <p:txBody>
          <a:bodyPr wrap="square">
            <a:spAutoFit/>
          </a:bodyPr>
          <a:lstStyle/>
          <a:p>
            <a:pPr>
              <a:lnSpc>
                <a:spcPct val="140000"/>
              </a:lnSpc>
            </a:pPr>
            <a:r>
              <a:rPr lang="en-GB" sz="1200" dirty="0" smtClean="0">
                <a:solidFill>
                  <a:srgbClr val="FFFFFF"/>
                </a:solidFill>
                <a:latin typeface="Arial" charset="0"/>
                <a:ea typeface="Arial" charset="0"/>
                <a:cs typeface="Arial" charset="0"/>
              </a:rPr>
              <a:t>MPI </a:t>
            </a:r>
            <a:r>
              <a:rPr lang="en-GB" sz="1200" dirty="0">
                <a:solidFill>
                  <a:srgbClr val="FFFFFF"/>
                </a:solidFill>
                <a:latin typeface="Arial" charset="0"/>
                <a:ea typeface="Arial" charset="0"/>
                <a:cs typeface="Arial" charset="0"/>
              </a:rPr>
              <a:t>has developed the patented m</a:t>
            </a:r>
            <a:r>
              <a:rPr lang="en-GB" sz="1200" dirty="0" smtClean="0">
                <a:solidFill>
                  <a:srgbClr val="FFFFFF"/>
                </a:solidFill>
                <a:latin typeface="Arial" charset="0"/>
                <a:ea typeface="Arial" charset="0"/>
                <a:cs typeface="Arial" charset="0"/>
              </a:rPr>
              <a:t>ulti-frequency</a:t>
            </a:r>
            <a:r>
              <a:rPr lang="en-GB" sz="1200" dirty="0">
                <a:solidFill>
                  <a:srgbClr val="FFFFFF"/>
                </a:solidFill>
                <a:latin typeface="Arial" charset="0"/>
                <a:ea typeface="Arial" charset="0"/>
                <a:cs typeface="Arial" charset="0"/>
              </a:rPr>
              <a:t>, </a:t>
            </a:r>
            <a:r>
              <a:rPr lang="en-GB" sz="1200" dirty="0" smtClean="0">
                <a:solidFill>
                  <a:srgbClr val="FFFFFF"/>
                </a:solidFill>
                <a:latin typeface="Arial" charset="0"/>
                <a:ea typeface="Arial" charset="0"/>
                <a:cs typeface="Arial" charset="0"/>
              </a:rPr>
              <a:t>multimode</a:t>
            </a:r>
            <a:r>
              <a:rPr lang="en-GB" sz="1200" dirty="0">
                <a:solidFill>
                  <a:srgbClr val="FFFFFF"/>
                </a:solidFill>
                <a:latin typeface="Arial" charset="0"/>
                <a:ea typeface="Arial" charset="0"/>
                <a:cs typeface="Arial" charset="0"/>
              </a:rPr>
              <a:t>, </a:t>
            </a:r>
            <a:r>
              <a:rPr lang="en-GB" sz="1200" dirty="0" smtClean="0">
                <a:solidFill>
                  <a:srgbClr val="FFFFFF"/>
                </a:solidFill>
                <a:latin typeface="Arial" charset="0"/>
                <a:ea typeface="Arial" charset="0"/>
                <a:cs typeface="Arial" charset="0"/>
              </a:rPr>
              <a:t>modulated</a:t>
            </a:r>
            <a:r>
              <a:rPr lang="en-GB" sz="1200" dirty="0">
                <a:solidFill>
                  <a:srgbClr val="FFFFFF"/>
                </a:solidFill>
                <a:latin typeface="Arial" charset="0"/>
                <a:ea typeface="Arial" charset="0"/>
                <a:cs typeface="Arial" charset="0"/>
              </a:rPr>
              <a:t> </a:t>
            </a:r>
            <a:r>
              <a:rPr lang="en-GB" sz="1200" dirty="0" smtClean="0">
                <a:solidFill>
                  <a:srgbClr val="FFFFFF"/>
                </a:solidFill>
                <a:latin typeface="Arial" charset="0"/>
                <a:ea typeface="Arial" charset="0"/>
                <a:cs typeface="Arial" charset="0"/>
              </a:rPr>
              <a:t>sonic </a:t>
            </a:r>
            <a:r>
              <a:rPr lang="en-GB" sz="1200" dirty="0">
                <a:solidFill>
                  <a:srgbClr val="FFFFFF"/>
                </a:solidFill>
                <a:latin typeface="Arial" charset="0"/>
                <a:ea typeface="Arial" charset="0"/>
                <a:cs typeface="Arial" charset="0"/>
              </a:rPr>
              <a:t>&amp; </a:t>
            </a:r>
            <a:r>
              <a:rPr lang="en-GB" sz="1200" dirty="0" smtClean="0">
                <a:solidFill>
                  <a:srgbClr val="FFFFFF"/>
                </a:solidFill>
                <a:latin typeface="Arial" charset="0"/>
                <a:ea typeface="Arial" charset="0"/>
                <a:cs typeface="Arial" charset="0"/>
              </a:rPr>
              <a:t>ultrasonic </a:t>
            </a:r>
            <a:r>
              <a:rPr lang="en-GB" sz="1200" dirty="0">
                <a:solidFill>
                  <a:srgbClr val="FFFFFF"/>
                </a:solidFill>
                <a:latin typeface="Arial" charset="0"/>
                <a:ea typeface="Arial" charset="0"/>
                <a:cs typeface="Arial" charset="0"/>
              </a:rPr>
              <a:t>system (also known as MMM). </a:t>
            </a:r>
            <a:r>
              <a:rPr lang="en-GB" sz="1200" dirty="0" smtClean="0">
                <a:solidFill>
                  <a:srgbClr val="FFFFFF"/>
                </a:solidFill>
                <a:latin typeface="Arial" charset="0"/>
                <a:ea typeface="Arial" charset="0"/>
                <a:cs typeface="Arial" charset="0"/>
              </a:rPr>
              <a:t>The </a:t>
            </a:r>
            <a:r>
              <a:rPr lang="en-GB" sz="1200" dirty="0">
                <a:solidFill>
                  <a:srgbClr val="FFFFFF"/>
                </a:solidFill>
                <a:latin typeface="Arial" charset="0"/>
                <a:ea typeface="Arial" charset="0"/>
                <a:cs typeface="Arial" charset="0"/>
              </a:rPr>
              <a:t>system </a:t>
            </a:r>
            <a:r>
              <a:rPr lang="en-GB" sz="1200" dirty="0" smtClean="0">
                <a:solidFill>
                  <a:srgbClr val="FFFFFF"/>
                </a:solidFill>
                <a:latin typeface="Arial" charset="0"/>
                <a:ea typeface="Arial" charset="0"/>
                <a:cs typeface="Arial" charset="0"/>
              </a:rPr>
              <a:t>generator </a:t>
            </a:r>
            <a:r>
              <a:rPr lang="en-GB" sz="1200" dirty="0">
                <a:solidFill>
                  <a:srgbClr val="FFFFFF"/>
                </a:solidFill>
                <a:latin typeface="Arial" charset="0"/>
                <a:ea typeface="Arial" charset="0"/>
                <a:cs typeface="Arial" charset="0"/>
              </a:rPr>
              <a:t>represents a brand new approach in </a:t>
            </a:r>
            <a:r>
              <a:rPr lang="en-GB" sz="1200" dirty="0" smtClean="0">
                <a:solidFill>
                  <a:srgbClr val="FFFFFF"/>
                </a:solidFill>
                <a:latin typeface="Arial" charset="0"/>
                <a:ea typeface="Arial" charset="0"/>
                <a:cs typeface="Arial" charset="0"/>
              </a:rPr>
              <a:t>sonic </a:t>
            </a:r>
            <a:r>
              <a:rPr lang="en-GB" sz="1200" dirty="0">
                <a:solidFill>
                  <a:srgbClr val="FFFFFF"/>
                </a:solidFill>
                <a:latin typeface="Arial" charset="0"/>
                <a:ea typeface="Arial" charset="0"/>
                <a:cs typeface="Arial" charset="0"/>
              </a:rPr>
              <a:t>and </a:t>
            </a:r>
            <a:r>
              <a:rPr lang="en-GB" sz="1200" dirty="0" smtClean="0">
                <a:solidFill>
                  <a:srgbClr val="FFFFFF"/>
                </a:solidFill>
                <a:latin typeface="Arial" charset="0"/>
                <a:ea typeface="Arial" charset="0"/>
                <a:cs typeface="Arial" charset="0"/>
              </a:rPr>
              <a:t>ultrasonic </a:t>
            </a:r>
            <a:r>
              <a:rPr lang="en-GB" sz="1200" dirty="0">
                <a:solidFill>
                  <a:srgbClr val="FFFFFF"/>
                </a:solidFill>
                <a:latin typeface="Arial" charset="0"/>
                <a:ea typeface="Arial" charset="0"/>
                <a:cs typeface="Arial" charset="0"/>
              </a:rPr>
              <a:t>power supplies and equipment</a:t>
            </a:r>
            <a:r>
              <a:rPr lang="en-GB" sz="1200" dirty="0" smtClean="0">
                <a:solidFill>
                  <a:srgbClr val="FFFFFF"/>
                </a:solidFill>
                <a:latin typeface="Arial" charset="0"/>
                <a:ea typeface="Arial" charset="0"/>
                <a:cs typeface="Arial" charset="0"/>
              </a:rPr>
              <a:t>.</a:t>
            </a:r>
            <a:endParaRPr lang="en-GB" sz="1200" dirty="0">
              <a:solidFill>
                <a:srgbClr val="FFFFFF"/>
              </a:solidFill>
              <a:latin typeface="Arial" charset="0"/>
              <a:ea typeface="Arial" charset="0"/>
              <a:cs typeface="Arial" charset="0"/>
            </a:endParaRPr>
          </a:p>
        </p:txBody>
      </p:sp>
      <p:sp>
        <p:nvSpPr>
          <p:cNvPr id="10"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4</a:t>
            </a:r>
          </a:p>
        </p:txBody>
      </p:sp>
      <p:pic>
        <p:nvPicPr>
          <p:cNvPr id="12" name="Bild 11"/>
          <p:cNvPicPr>
            <a:picLocks noChangeAspect="1"/>
          </p:cNvPicPr>
          <p:nvPr/>
        </p:nvPicPr>
        <p:blipFill>
          <a:blip r:embed="rId2"/>
          <a:stretch>
            <a:fillRect/>
          </a:stretch>
        </p:blipFill>
        <p:spPr>
          <a:xfrm>
            <a:off x="180976" y="0"/>
            <a:ext cx="2219324" cy="691612"/>
          </a:xfrm>
          <a:prstGeom prst="rect">
            <a:avLst/>
          </a:prstGeom>
        </p:spPr>
      </p:pic>
      <p:pic>
        <p:nvPicPr>
          <p:cNvPr id="6" name="Bild 5"/>
          <p:cNvPicPr>
            <a:picLocks noChangeAspect="1"/>
          </p:cNvPicPr>
          <p:nvPr/>
        </p:nvPicPr>
        <p:blipFill>
          <a:blip r:embed="rId3"/>
          <a:stretch>
            <a:fillRect/>
          </a:stretch>
        </p:blipFill>
        <p:spPr>
          <a:xfrm>
            <a:off x="799043" y="1742062"/>
            <a:ext cx="3228976" cy="1827072"/>
          </a:xfrm>
          <a:prstGeom prst="rect">
            <a:avLst/>
          </a:prstGeom>
        </p:spPr>
      </p:pic>
      <p:pic>
        <p:nvPicPr>
          <p:cNvPr id="8" name="Bild 7"/>
          <p:cNvPicPr>
            <a:picLocks noChangeAspect="1"/>
          </p:cNvPicPr>
          <p:nvPr/>
        </p:nvPicPr>
        <p:blipFill>
          <a:blip r:embed="rId4"/>
          <a:stretch>
            <a:fillRect/>
          </a:stretch>
        </p:blipFill>
        <p:spPr>
          <a:xfrm>
            <a:off x="799043" y="3733765"/>
            <a:ext cx="3228976" cy="1815581"/>
          </a:xfrm>
          <a:prstGeom prst="rect">
            <a:avLst/>
          </a:prstGeom>
        </p:spPr>
      </p:pic>
      <p:pic>
        <p:nvPicPr>
          <p:cNvPr id="16" name="Bild 15"/>
          <p:cNvPicPr>
            <a:picLocks noChangeAspect="1"/>
          </p:cNvPicPr>
          <p:nvPr/>
        </p:nvPicPr>
        <p:blipFill>
          <a:blip r:embed="rId5"/>
          <a:stretch>
            <a:fillRect/>
          </a:stretch>
        </p:blipFill>
        <p:spPr>
          <a:xfrm>
            <a:off x="4301065" y="1734613"/>
            <a:ext cx="4148667" cy="1909121"/>
          </a:xfrm>
          <a:prstGeom prst="rect">
            <a:avLst/>
          </a:prstGeom>
        </p:spPr>
      </p:pic>
      <p:sp>
        <p:nvSpPr>
          <p:cNvPr id="11"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469960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704577"/>
            <a:ext cx="9144000" cy="1104636"/>
          </a:xfrm>
        </p:spPr>
        <p:txBody>
          <a:bodyPr>
            <a:normAutofit/>
          </a:bodyPr>
          <a:lstStyle/>
          <a:p>
            <a:pPr algn="ctr">
              <a:spcAft>
                <a:spcPts val="1000"/>
              </a:spcAft>
            </a:pPr>
            <a:r>
              <a:rPr lang="en-US" sz="2400" dirty="0" smtClean="0">
                <a:solidFill>
                  <a:srgbClr val="FFFFFF"/>
                </a:solidFill>
                <a:latin typeface="Arial Black"/>
                <a:cs typeface="Arial Black"/>
              </a:rPr>
              <a:t>Technology (customized transducer design)</a:t>
            </a:r>
          </a:p>
        </p:txBody>
      </p:sp>
      <p:sp>
        <p:nvSpPr>
          <p:cNvPr id="9" name="Rectangle 8"/>
          <p:cNvSpPr/>
          <p:nvPr/>
        </p:nvSpPr>
        <p:spPr>
          <a:xfrm>
            <a:off x="5098051" y="3445884"/>
            <a:ext cx="3782484" cy="1747851"/>
          </a:xfrm>
          <a:prstGeom prst="rect">
            <a:avLst/>
          </a:prstGeom>
        </p:spPr>
        <p:txBody>
          <a:bodyPr wrap="square">
            <a:spAutoFit/>
          </a:bodyPr>
          <a:lstStyle/>
          <a:p>
            <a:pPr>
              <a:lnSpc>
                <a:spcPct val="130000"/>
              </a:lnSpc>
            </a:pPr>
            <a:r>
              <a:rPr lang="en-GB" sz="1200" dirty="0" smtClean="0">
                <a:solidFill>
                  <a:srgbClr val="FFFFFF"/>
                </a:solidFill>
                <a:latin typeface="Arial" charset="0"/>
                <a:ea typeface="Arial" charset="0"/>
                <a:cs typeface="Arial" charset="0"/>
              </a:rPr>
              <a:t>The unique MPI transducer is custom designed according to its application and is coupled according to patented methods. This, when applied in combination with the MMM generator, results in solutions giving rise to a vast expansion of possible applications and a vast improvement in its effectiveness. </a:t>
            </a:r>
          </a:p>
        </p:txBody>
      </p:sp>
      <p:pic>
        <p:nvPicPr>
          <p:cNvPr id="10" name="Bild 9"/>
          <p:cNvPicPr>
            <a:picLocks noChangeAspect="1"/>
          </p:cNvPicPr>
          <p:nvPr/>
        </p:nvPicPr>
        <p:blipFill>
          <a:blip r:embed="rId2"/>
          <a:stretch>
            <a:fillRect/>
          </a:stretch>
        </p:blipFill>
        <p:spPr>
          <a:xfrm>
            <a:off x="349292" y="1809213"/>
            <a:ext cx="3583535" cy="2530872"/>
          </a:xfrm>
          <a:prstGeom prst="rect">
            <a:avLst/>
          </a:prstGeom>
        </p:spPr>
      </p:pic>
      <p:sp>
        <p:nvSpPr>
          <p:cNvPr id="11"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5</a:t>
            </a:r>
          </a:p>
        </p:txBody>
      </p:sp>
      <p:pic>
        <p:nvPicPr>
          <p:cNvPr id="12" name="Bild 11"/>
          <p:cNvPicPr>
            <a:picLocks noChangeAspect="1"/>
          </p:cNvPicPr>
          <p:nvPr/>
        </p:nvPicPr>
        <p:blipFill>
          <a:blip r:embed="rId3"/>
          <a:stretch>
            <a:fillRect/>
          </a:stretch>
        </p:blipFill>
        <p:spPr>
          <a:xfrm>
            <a:off x="180976" y="0"/>
            <a:ext cx="2219324" cy="691612"/>
          </a:xfrm>
          <a:prstGeom prst="rect">
            <a:avLst/>
          </a:prstGeom>
        </p:spPr>
      </p:pic>
      <p:pic>
        <p:nvPicPr>
          <p:cNvPr id="8" name="Bild 7"/>
          <p:cNvPicPr>
            <a:picLocks noChangeAspect="1"/>
          </p:cNvPicPr>
          <p:nvPr/>
        </p:nvPicPr>
        <p:blipFill>
          <a:blip r:embed="rId4"/>
          <a:stretch>
            <a:fillRect/>
          </a:stretch>
        </p:blipFill>
        <p:spPr>
          <a:xfrm>
            <a:off x="2230967" y="3445884"/>
            <a:ext cx="2603500" cy="2058392"/>
          </a:xfrm>
          <a:prstGeom prst="rect">
            <a:avLst/>
          </a:prstGeom>
        </p:spPr>
      </p:pic>
      <p:pic>
        <p:nvPicPr>
          <p:cNvPr id="6" name="Picture 5"/>
          <p:cNvPicPr>
            <a:picLocks noChangeAspect="1"/>
          </p:cNvPicPr>
          <p:nvPr/>
        </p:nvPicPr>
        <p:blipFill>
          <a:blip r:embed="rId5"/>
          <a:stretch>
            <a:fillRect/>
          </a:stretch>
        </p:blipFill>
        <p:spPr>
          <a:xfrm>
            <a:off x="3611493" y="1809213"/>
            <a:ext cx="1809438" cy="1507865"/>
          </a:xfrm>
          <a:prstGeom prst="rect">
            <a:avLst/>
          </a:prstGeom>
        </p:spPr>
      </p:pic>
      <p:pic>
        <p:nvPicPr>
          <p:cNvPr id="2" name="Bild 1"/>
          <p:cNvPicPr>
            <a:picLocks noChangeAspect="1"/>
          </p:cNvPicPr>
          <p:nvPr/>
        </p:nvPicPr>
        <p:blipFill>
          <a:blip r:embed="rId6"/>
          <a:stretch>
            <a:fillRect/>
          </a:stretch>
        </p:blipFill>
        <p:spPr>
          <a:xfrm>
            <a:off x="5969000" y="1685149"/>
            <a:ext cx="2067157" cy="1699662"/>
          </a:xfrm>
          <a:prstGeom prst="rect">
            <a:avLst/>
          </a:prstGeom>
        </p:spPr>
      </p:pic>
      <p:sp>
        <p:nvSpPr>
          <p:cNvPr id="14"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792127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400" dirty="0" smtClean="0">
                <a:solidFill>
                  <a:srgbClr val="FFFFFF"/>
                </a:solidFill>
                <a:latin typeface="Arial Black"/>
                <a:cs typeface="Arial Black"/>
              </a:rPr>
              <a:t>Applications “Fish Farming” (Acoustic Curtain)</a:t>
            </a:r>
          </a:p>
        </p:txBody>
      </p:sp>
      <p:sp>
        <p:nvSpPr>
          <p:cNvPr id="4" name="TextBox 3"/>
          <p:cNvSpPr txBox="1"/>
          <p:nvPr/>
        </p:nvSpPr>
        <p:spPr>
          <a:xfrm>
            <a:off x="247709" y="1469878"/>
            <a:ext cx="4387291" cy="3662541"/>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Fish Farming devices are normally situated at sea and in Norway alone there are 40,000 such enclosures, each one having a product value of several million Euros. </a:t>
            </a:r>
            <a:r>
              <a:rPr lang="en-GB" sz="1200" dirty="0" smtClean="0">
                <a:solidFill>
                  <a:srgbClr val="FFFFFF"/>
                </a:solidFill>
                <a:latin typeface="Arial" charset="0"/>
                <a:ea typeface="Arial" charset="0"/>
                <a:cs typeface="Arial" charset="0"/>
              </a:rPr>
              <a:t>There are many unsolved problems of disease, fouling of nets and enclosures and of pollution in this industry . All existing cleaning methods </a:t>
            </a:r>
            <a:r>
              <a:rPr lang="en-GB" sz="1200" dirty="0">
                <a:solidFill>
                  <a:srgbClr val="FFFFFF"/>
                </a:solidFill>
                <a:latin typeface="Arial" charset="0"/>
                <a:ea typeface="Arial" charset="0"/>
                <a:cs typeface="Arial" charset="0"/>
              </a:rPr>
              <a:t>and systems </a:t>
            </a:r>
            <a:r>
              <a:rPr lang="en-GB" sz="1200" dirty="0" smtClean="0">
                <a:solidFill>
                  <a:srgbClr val="FFFFFF"/>
                </a:solidFill>
                <a:latin typeface="Arial" charset="0"/>
                <a:ea typeface="Arial" charset="0"/>
                <a:cs typeface="Arial" charset="0"/>
              </a:rPr>
              <a:t>are very limited. </a:t>
            </a:r>
          </a:p>
          <a:p>
            <a:endParaRPr lang="en-GB" sz="1200" dirty="0">
              <a:solidFill>
                <a:srgbClr val="FFFFFF"/>
              </a:solidFill>
              <a:latin typeface="Arial" charset="0"/>
              <a:ea typeface="Arial" charset="0"/>
              <a:cs typeface="Arial" charset="0"/>
            </a:endParaRPr>
          </a:p>
          <a:p>
            <a:r>
              <a:rPr lang="en-GB" sz="1200" dirty="0" smtClean="0">
                <a:solidFill>
                  <a:srgbClr val="FFFFFF"/>
                </a:solidFill>
                <a:latin typeface="Arial" charset="0"/>
                <a:ea typeface="Arial" charset="0"/>
                <a:cs typeface="Arial" charset="0"/>
              </a:rPr>
              <a:t>MPI has developed a ground-breaking solution.</a:t>
            </a:r>
          </a:p>
          <a:p>
            <a:endParaRPr lang="en-GB" sz="1200" dirty="0">
              <a:solidFill>
                <a:srgbClr val="FFFFFF"/>
              </a:solidFill>
              <a:latin typeface="Arial" charset="0"/>
              <a:ea typeface="Arial" charset="0"/>
              <a:cs typeface="Arial" charset="0"/>
            </a:endParaRPr>
          </a:p>
          <a:p>
            <a:r>
              <a:rPr lang="en-GB" sz="1200" b="1" dirty="0">
                <a:solidFill>
                  <a:srgbClr val="FFFFFF"/>
                </a:solidFill>
                <a:latin typeface="Arial" charset="0"/>
                <a:ea typeface="Arial" charset="0"/>
                <a:cs typeface="Arial" charset="0"/>
              </a:rPr>
              <a:t>Ongoing</a:t>
            </a:r>
            <a:r>
              <a:rPr lang="en-GB" sz="1200" b="1" dirty="0" smtClean="0">
                <a:solidFill>
                  <a:srgbClr val="FFFFFF"/>
                </a:solidFill>
                <a:latin typeface="Arial" charset="0"/>
                <a:ea typeface="Arial" charset="0"/>
                <a:cs typeface="Arial" charset="0"/>
              </a:rPr>
              <a:t>:</a:t>
            </a:r>
          </a:p>
          <a:p>
            <a:endParaRPr lang="en-GB" sz="1200" b="1" dirty="0">
              <a:solidFill>
                <a:srgbClr val="FFFFFF"/>
              </a:solidFill>
              <a:latin typeface="Arial" charset="0"/>
              <a:ea typeface="Arial" charset="0"/>
              <a:cs typeface="Arial" charset="0"/>
            </a:endParaRPr>
          </a:p>
          <a:p>
            <a:pPr lvl="0"/>
            <a:r>
              <a:rPr lang="en-GB" sz="1200" dirty="0">
                <a:solidFill>
                  <a:srgbClr val="FFFFFF"/>
                </a:solidFill>
                <a:latin typeface="Arial" charset="0"/>
                <a:ea typeface="Arial" charset="0"/>
                <a:cs typeface="Arial" charset="0"/>
              </a:rPr>
              <a:t>- Patent Application submitted in November 2017.</a:t>
            </a:r>
          </a:p>
          <a:p>
            <a:pPr lvl="0"/>
            <a:r>
              <a:rPr lang="en-GB" sz="1200" dirty="0">
                <a:solidFill>
                  <a:srgbClr val="FFFFFF"/>
                </a:solidFill>
                <a:latin typeface="Arial" charset="0"/>
                <a:ea typeface="Arial" charset="0"/>
                <a:cs typeface="Arial" charset="0"/>
              </a:rPr>
              <a:t>- Collaboration </a:t>
            </a:r>
            <a:r>
              <a:rPr lang="en-GB" sz="1200" dirty="0" smtClean="0">
                <a:solidFill>
                  <a:srgbClr val="FFFFFF"/>
                </a:solidFill>
                <a:latin typeface="Arial" charset="0"/>
                <a:ea typeface="Arial" charset="0"/>
                <a:cs typeface="Arial" charset="0"/>
              </a:rPr>
              <a:t>with </a:t>
            </a:r>
            <a:r>
              <a:rPr lang="en-GB" sz="1200" dirty="0">
                <a:solidFill>
                  <a:srgbClr val="FFFFFF"/>
                </a:solidFill>
                <a:latin typeface="Arial" charset="0"/>
                <a:ea typeface="Arial" charset="0"/>
                <a:cs typeface="Arial" charset="0"/>
              </a:rPr>
              <a:t>Norwegian based Fish Farm supplier.</a:t>
            </a:r>
          </a:p>
          <a:p>
            <a:pPr lvl="0">
              <a:tabLst>
                <a:tab pos="174625" algn="l"/>
              </a:tabLst>
            </a:pPr>
            <a:r>
              <a:rPr lang="en-GB" sz="1200" dirty="0">
                <a:solidFill>
                  <a:srgbClr val="FFFFFF"/>
                </a:solidFill>
                <a:latin typeface="Arial" charset="0"/>
                <a:ea typeface="Arial" charset="0"/>
                <a:cs typeface="Arial" charset="0"/>
              </a:rPr>
              <a:t>- </a:t>
            </a:r>
            <a:r>
              <a:rPr lang="en-GB" sz="1200" dirty="0" smtClean="0">
                <a:solidFill>
                  <a:srgbClr val="FFFFFF"/>
                </a:solidFill>
                <a:latin typeface="Arial" charset="0"/>
                <a:ea typeface="Arial" charset="0"/>
                <a:cs typeface="Arial" charset="0"/>
              </a:rPr>
              <a:t>Collaboration with Norwegian Research Council</a:t>
            </a:r>
          </a:p>
          <a:p>
            <a:pPr lvl="0">
              <a:tabLst>
                <a:tab pos="174625" algn="l"/>
              </a:tabLst>
            </a:pPr>
            <a:r>
              <a:rPr lang="en-GB" sz="1200" dirty="0" smtClean="0">
                <a:solidFill>
                  <a:srgbClr val="FFFFFF"/>
                </a:solidFill>
                <a:latin typeface="Arial" charset="0"/>
                <a:ea typeface="Arial" charset="0"/>
                <a:cs typeface="Arial" charset="0"/>
              </a:rPr>
              <a:t>- Collaboration with SINTEF R&amp;D, Norway</a:t>
            </a:r>
          </a:p>
          <a:p>
            <a:endParaRPr lang="en-GB" i="1" dirty="0"/>
          </a:p>
          <a:p>
            <a:r>
              <a:rPr lang="en-GB" sz="1400" dirty="0" smtClean="0">
                <a:solidFill>
                  <a:srgbClr val="FF0000"/>
                </a:solidFill>
                <a:latin typeface="Arial" charset="0"/>
                <a:ea typeface="Arial" charset="0"/>
                <a:cs typeface="Arial" charset="0"/>
              </a:rPr>
              <a:t>Norwegian National Funding Project</a:t>
            </a:r>
            <a:endParaRPr lang="en-GB" sz="1400" dirty="0">
              <a:solidFill>
                <a:srgbClr val="FF0000"/>
              </a:solidFill>
              <a:latin typeface="Arial" charset="0"/>
              <a:ea typeface="Arial" charset="0"/>
              <a:cs typeface="Arial" charset="0"/>
            </a:endParaRPr>
          </a:p>
          <a:p>
            <a:endParaRPr lang="en-US" dirty="0"/>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6</a:t>
            </a: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pic>
        <p:nvPicPr>
          <p:cNvPr id="5" name="Bild 4"/>
          <p:cNvPicPr>
            <a:picLocks noChangeAspect="1"/>
          </p:cNvPicPr>
          <p:nvPr/>
        </p:nvPicPr>
        <p:blipFill>
          <a:blip r:embed="rId3"/>
          <a:stretch>
            <a:fillRect/>
          </a:stretch>
        </p:blipFill>
        <p:spPr>
          <a:xfrm>
            <a:off x="4887942" y="1412206"/>
            <a:ext cx="3853182" cy="3877711"/>
          </a:xfrm>
          <a:prstGeom prst="rect">
            <a:avLst/>
          </a:prstGeom>
        </p:spPr>
      </p:pic>
      <p:sp>
        <p:nvSpPr>
          <p:cNvPr id="12"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703496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62" name="Gerade Verbindung 361"/>
          <p:cNvCxnSpPr>
            <a:stCxn id="53" idx="1"/>
            <a:endCxn id="361" idx="1"/>
          </p:cNvCxnSpPr>
          <p:nvPr/>
        </p:nvCxnSpPr>
        <p:spPr>
          <a:xfrm>
            <a:off x="2985403" y="2501933"/>
            <a:ext cx="3957310" cy="117237"/>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3" name="Gerade Verbindung 362"/>
          <p:cNvCxnSpPr>
            <a:endCxn id="361" idx="1"/>
          </p:cNvCxnSpPr>
          <p:nvPr/>
        </p:nvCxnSpPr>
        <p:spPr>
          <a:xfrm flipV="1">
            <a:off x="2985106" y="2619170"/>
            <a:ext cx="3957607" cy="224937"/>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4" name="Gerade Verbindung 363"/>
          <p:cNvCxnSpPr>
            <a:endCxn id="361" idx="1"/>
          </p:cNvCxnSpPr>
          <p:nvPr/>
        </p:nvCxnSpPr>
        <p:spPr>
          <a:xfrm flipV="1">
            <a:off x="2985403" y="2619170"/>
            <a:ext cx="3957310" cy="561564"/>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5" name="Gerade Verbindung 364"/>
          <p:cNvCxnSpPr/>
          <p:nvPr/>
        </p:nvCxnSpPr>
        <p:spPr>
          <a:xfrm flipV="1">
            <a:off x="2956958" y="2619170"/>
            <a:ext cx="3970297" cy="906435"/>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6" name="Gerade Verbindung 365"/>
          <p:cNvCxnSpPr/>
          <p:nvPr/>
        </p:nvCxnSpPr>
        <p:spPr>
          <a:xfrm flipV="1">
            <a:off x="2956958" y="2619170"/>
            <a:ext cx="3970297" cy="1251937"/>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7" name="Gerade Verbindung 366"/>
          <p:cNvCxnSpPr/>
          <p:nvPr/>
        </p:nvCxnSpPr>
        <p:spPr>
          <a:xfrm flipV="1">
            <a:off x="2985106" y="2619170"/>
            <a:ext cx="3924012" cy="1597445"/>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8" name="Gerade Verbindung 367"/>
          <p:cNvCxnSpPr>
            <a:endCxn id="361" idx="1"/>
          </p:cNvCxnSpPr>
          <p:nvPr/>
        </p:nvCxnSpPr>
        <p:spPr>
          <a:xfrm flipV="1">
            <a:off x="3013319" y="2619170"/>
            <a:ext cx="3929394" cy="190985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9" name="Gerade Verbindung 368"/>
          <p:cNvCxnSpPr>
            <a:endCxn id="361" idx="1"/>
          </p:cNvCxnSpPr>
          <p:nvPr/>
        </p:nvCxnSpPr>
        <p:spPr>
          <a:xfrm flipV="1">
            <a:off x="2956958" y="2619170"/>
            <a:ext cx="3985755" cy="2280454"/>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400" dirty="0" smtClean="0">
                <a:solidFill>
                  <a:srgbClr val="FFFFFF"/>
                </a:solidFill>
                <a:latin typeface="Arial Black"/>
                <a:cs typeface="Arial Black"/>
              </a:rPr>
              <a:t>Applications “Fish Farming” (Acoustic Curtain)</a:t>
            </a:r>
          </a:p>
        </p:txBody>
      </p:sp>
      <p:sp>
        <p:nvSpPr>
          <p:cNvPr id="4" name="TextBox 3"/>
          <p:cNvSpPr txBox="1"/>
          <p:nvPr/>
        </p:nvSpPr>
        <p:spPr>
          <a:xfrm>
            <a:off x="1254117" y="1500391"/>
            <a:ext cx="1702841"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A</a:t>
            </a:r>
            <a:endParaRPr lang="en-US" dirty="0"/>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8</a:t>
            </a: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cxnSp>
        <p:nvCxnSpPr>
          <p:cNvPr id="18" name="Gerade Verbindung 17"/>
          <p:cNvCxnSpPr/>
          <p:nvPr/>
        </p:nvCxnSpPr>
        <p:spPr>
          <a:xfrm flipH="1">
            <a:off x="2926935" y="1954245"/>
            <a:ext cx="30023" cy="3284986"/>
          </a:xfrm>
          <a:prstGeom prst="line">
            <a:avLst/>
          </a:prstGeom>
          <a:ln w="571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hteck 18"/>
          <p:cNvSpPr/>
          <p:nvPr/>
        </p:nvSpPr>
        <p:spPr>
          <a:xfrm>
            <a:off x="2431545" y="2020946"/>
            <a:ext cx="710739" cy="168711"/>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 name="Rechteck 19"/>
          <p:cNvSpPr/>
          <p:nvPr/>
        </p:nvSpPr>
        <p:spPr>
          <a:xfrm>
            <a:off x="1928500" y="1954245"/>
            <a:ext cx="750888" cy="301827"/>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 name="Trapez 20"/>
          <p:cNvSpPr/>
          <p:nvPr/>
        </p:nvSpPr>
        <p:spPr>
          <a:xfrm rot="16200000">
            <a:off x="1691345" y="2018915"/>
            <a:ext cx="301826" cy="172485"/>
          </a:xfrm>
          <a:prstGeom prst="trapezoid">
            <a:avLst>
              <a:gd name="adj" fmla="val 34738"/>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 name="Pfeil nach links und rechts 21"/>
          <p:cNvSpPr/>
          <p:nvPr/>
        </p:nvSpPr>
        <p:spPr>
          <a:xfrm>
            <a:off x="2811729" y="2057400"/>
            <a:ext cx="255495" cy="80824"/>
          </a:xfrm>
          <a:prstGeom prst="lef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accent1">
                  <a:lumMod val="40000"/>
                  <a:lumOff val="60000"/>
                </a:schemeClr>
              </a:solidFill>
            </a:endParaRPr>
          </a:p>
        </p:txBody>
      </p:sp>
      <p:grpSp>
        <p:nvGrpSpPr>
          <p:cNvPr id="23" name="Gruppierung 22"/>
          <p:cNvGrpSpPr/>
          <p:nvPr/>
        </p:nvGrpSpPr>
        <p:grpSpPr>
          <a:xfrm>
            <a:off x="2985106" y="2219046"/>
            <a:ext cx="424082" cy="969896"/>
            <a:chOff x="5549727" y="1281191"/>
            <a:chExt cx="664376" cy="1552092"/>
          </a:xfrm>
        </p:grpSpPr>
        <p:sp>
          <p:nvSpPr>
            <p:cNvPr id="50" name="Pfeil nach rechts 49"/>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1" name="Pfeil nach rechts 50"/>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2" name="Pfeil nach rechts 51"/>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3" name="Pfeil nach rechts 52"/>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4" name="Pfeil nach rechts 53"/>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5" name="Pfeil nach rechts 54"/>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6" name="Pfeil nach rechts 55"/>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7" name="Pfeil nach rechts 56"/>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8" name="Pfeil nach rechts 57"/>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9" name="Pfeil nach rechts 58"/>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0" name="Pfeil nach rechts 59"/>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1" name="Pfeil nach rechts 60"/>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4" name="Gruppierung 23"/>
          <p:cNvGrpSpPr/>
          <p:nvPr/>
        </p:nvGrpSpPr>
        <p:grpSpPr>
          <a:xfrm>
            <a:off x="2969648" y="4143853"/>
            <a:ext cx="424082" cy="969896"/>
            <a:chOff x="5549727" y="1281191"/>
            <a:chExt cx="664376" cy="1552092"/>
          </a:xfrm>
        </p:grpSpPr>
        <p:sp>
          <p:nvSpPr>
            <p:cNvPr id="38" name="Pfeil nach rechts 37"/>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9" name="Pfeil nach rechts 38"/>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0" name="Pfeil nach rechts 39"/>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1" name="Pfeil nach rechts 40"/>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2" name="Pfeil nach rechts 41"/>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3" name="Pfeil nach rechts 42"/>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4" name="Pfeil nach rechts 43"/>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5" name="Pfeil nach rechts 44"/>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6" name="Pfeil nach rechts 45"/>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7" name="Pfeil nach rechts 46"/>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8" name="Pfeil nach rechts 47"/>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9" name="Pfeil nach rechts 48"/>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5" name="Gruppierung 24"/>
          <p:cNvGrpSpPr/>
          <p:nvPr/>
        </p:nvGrpSpPr>
        <p:grpSpPr>
          <a:xfrm rot="10800000">
            <a:off x="2475988" y="3180734"/>
            <a:ext cx="424082" cy="969896"/>
            <a:chOff x="5549727" y="1281191"/>
            <a:chExt cx="664376" cy="1552092"/>
          </a:xfrm>
        </p:grpSpPr>
        <p:sp>
          <p:nvSpPr>
            <p:cNvPr id="26" name="Pfeil nach rechts 25"/>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 name="Pfeil nach rechts 26"/>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 name="Pfeil nach rechts 27"/>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 name="Pfeil nach rechts 28"/>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 name="Pfeil nach rechts 29"/>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 name="Pfeil nach rechts 30"/>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 name="Pfeil nach rechts 31"/>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 name="Pfeil nach rechts 32"/>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 name="Pfeil nach rechts 33"/>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 name="Pfeil nach rechts 34"/>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6" name="Pfeil nach rechts 35"/>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7" name="Pfeil nach rechts 36"/>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sp>
        <p:nvSpPr>
          <p:cNvPr id="63" name="TextBox 3"/>
          <p:cNvSpPr txBox="1"/>
          <p:nvPr/>
        </p:nvSpPr>
        <p:spPr>
          <a:xfrm>
            <a:off x="2985403" y="1421582"/>
            <a:ext cx="1702841"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B</a:t>
            </a:r>
            <a:endParaRPr lang="en-US" dirty="0"/>
          </a:p>
        </p:txBody>
      </p:sp>
      <p:cxnSp>
        <p:nvCxnSpPr>
          <p:cNvPr id="6" name="Gerade Verbindung 5"/>
          <p:cNvCxnSpPr>
            <a:stCxn id="4" idx="2"/>
          </p:cNvCxnSpPr>
          <p:nvPr/>
        </p:nvCxnSpPr>
        <p:spPr>
          <a:xfrm>
            <a:off x="2105538" y="1777390"/>
            <a:ext cx="100430" cy="24355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Gerade Verbindung 63"/>
          <p:cNvCxnSpPr/>
          <p:nvPr/>
        </p:nvCxnSpPr>
        <p:spPr>
          <a:xfrm flipH="1">
            <a:off x="2956958" y="1687476"/>
            <a:ext cx="172338" cy="24355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Gerade Verbindung 64"/>
          <p:cNvCxnSpPr/>
          <p:nvPr/>
        </p:nvCxnSpPr>
        <p:spPr>
          <a:xfrm flipV="1">
            <a:off x="3092068" y="1931032"/>
            <a:ext cx="301662" cy="16623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TextBox 3"/>
          <p:cNvSpPr txBox="1"/>
          <p:nvPr/>
        </p:nvSpPr>
        <p:spPr>
          <a:xfrm>
            <a:off x="3353191" y="1743947"/>
            <a:ext cx="1638783"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v</a:t>
            </a:r>
            <a:r>
              <a:rPr lang="en-US" sz="1200" dirty="0" smtClean="0">
                <a:solidFill>
                  <a:srgbClr val="FFFFFF"/>
                </a:solidFill>
                <a:latin typeface="Arial" charset="0"/>
                <a:ea typeface="Arial" charset="0"/>
                <a:cs typeface="Arial" charset="0"/>
              </a:rPr>
              <a:t>ibration direction A</a:t>
            </a:r>
            <a:endParaRPr lang="en-US" dirty="0"/>
          </a:p>
        </p:txBody>
      </p:sp>
      <p:cxnSp>
        <p:nvCxnSpPr>
          <p:cNvPr id="84" name="Gerade Verbindung 83"/>
          <p:cNvCxnSpPr/>
          <p:nvPr/>
        </p:nvCxnSpPr>
        <p:spPr>
          <a:xfrm flipV="1">
            <a:off x="3280993" y="2189657"/>
            <a:ext cx="272039" cy="312274"/>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86" name="TextBox 3"/>
          <p:cNvSpPr txBox="1"/>
          <p:nvPr/>
        </p:nvSpPr>
        <p:spPr>
          <a:xfrm>
            <a:off x="3505591" y="1999724"/>
            <a:ext cx="1638783"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v</a:t>
            </a:r>
            <a:r>
              <a:rPr lang="en-US" sz="1200" dirty="0" smtClean="0">
                <a:solidFill>
                  <a:srgbClr val="FFFFFF"/>
                </a:solidFill>
                <a:latin typeface="Arial" charset="0"/>
                <a:ea typeface="Arial" charset="0"/>
                <a:cs typeface="Arial" charset="0"/>
              </a:rPr>
              <a:t>ibration direction B</a:t>
            </a:r>
            <a:endParaRPr lang="en-US" dirty="0"/>
          </a:p>
        </p:txBody>
      </p:sp>
      <p:grpSp>
        <p:nvGrpSpPr>
          <p:cNvPr id="5" name="Gruppierung 4"/>
          <p:cNvGrpSpPr/>
          <p:nvPr/>
        </p:nvGrpSpPr>
        <p:grpSpPr>
          <a:xfrm rot="20639027">
            <a:off x="6926019" y="2307672"/>
            <a:ext cx="787399" cy="395915"/>
            <a:chOff x="6617678" y="2600226"/>
            <a:chExt cx="787399" cy="395915"/>
          </a:xfrm>
        </p:grpSpPr>
        <p:sp>
          <p:nvSpPr>
            <p:cNvPr id="3" name="Rechteck 2"/>
            <p:cNvSpPr/>
            <p:nvPr/>
          </p:nvSpPr>
          <p:spPr>
            <a:xfrm>
              <a:off x="6682154" y="2600226"/>
              <a:ext cx="722923" cy="395915"/>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1" name="Rechteck 360"/>
            <p:cNvSpPr/>
            <p:nvPr/>
          </p:nvSpPr>
          <p:spPr>
            <a:xfrm>
              <a:off x="6617678" y="2681540"/>
              <a:ext cx="433754" cy="243515"/>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372" name="Gerade Verbindung 371"/>
          <p:cNvCxnSpPr/>
          <p:nvPr/>
        </p:nvCxnSpPr>
        <p:spPr>
          <a:xfrm flipV="1">
            <a:off x="2476284" y="3787461"/>
            <a:ext cx="0" cy="92216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76" name="Gerade Verbindung mit Pfeil 375"/>
          <p:cNvCxnSpPr/>
          <p:nvPr/>
        </p:nvCxnSpPr>
        <p:spPr>
          <a:xfrm>
            <a:off x="2476581" y="4628801"/>
            <a:ext cx="423489" cy="0"/>
          </a:xfrm>
          <a:prstGeom prst="straightConnector1">
            <a:avLst/>
          </a:prstGeom>
          <a:ln w="6350" cmpd="sng">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7" name="TextBox 3"/>
          <p:cNvSpPr txBox="1"/>
          <p:nvPr/>
        </p:nvSpPr>
        <p:spPr>
          <a:xfrm>
            <a:off x="917423" y="5032925"/>
            <a:ext cx="1930070" cy="461665"/>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A: amplitude of vibration,</a:t>
            </a:r>
          </a:p>
          <a:p>
            <a:r>
              <a:rPr lang="en-US" sz="1200" dirty="0" smtClean="0">
                <a:solidFill>
                  <a:srgbClr val="FFFFFF"/>
                </a:solidFill>
                <a:latin typeface="Arial" charset="0"/>
                <a:ea typeface="Arial" charset="0"/>
                <a:cs typeface="Arial" charset="0"/>
              </a:rPr>
              <a:t>a few micro meters</a:t>
            </a:r>
            <a:endParaRPr lang="en-US" dirty="0"/>
          </a:p>
        </p:txBody>
      </p:sp>
      <p:sp>
        <p:nvSpPr>
          <p:cNvPr id="378" name="TextBox 3"/>
          <p:cNvSpPr txBox="1"/>
          <p:nvPr/>
        </p:nvSpPr>
        <p:spPr>
          <a:xfrm>
            <a:off x="2551466" y="4594276"/>
            <a:ext cx="296027"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A</a:t>
            </a:r>
            <a:endParaRPr lang="en-US" dirty="0"/>
          </a:p>
        </p:txBody>
      </p:sp>
      <p:cxnSp>
        <p:nvCxnSpPr>
          <p:cNvPr id="379" name="Gerade Verbindung 378"/>
          <p:cNvCxnSpPr/>
          <p:nvPr/>
        </p:nvCxnSpPr>
        <p:spPr>
          <a:xfrm flipH="1">
            <a:off x="2551466" y="4790451"/>
            <a:ext cx="138137" cy="323298"/>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382" name="Bild 381" descr="Bildschirmfoto 2018-01-07 um 11.11.28 nach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65267" y="2927305"/>
            <a:ext cx="2914650" cy="1029989"/>
          </a:xfrm>
          <a:prstGeom prst="rect">
            <a:avLst/>
          </a:prstGeom>
        </p:spPr>
      </p:pic>
      <p:pic>
        <p:nvPicPr>
          <p:cNvPr id="383" name="Bild 382" descr="Bildschirmfoto 2018-01-07 um 11.14.35 nach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193" y="4467152"/>
            <a:ext cx="3848100" cy="762000"/>
          </a:xfrm>
          <a:prstGeom prst="rect">
            <a:avLst/>
          </a:prstGeom>
        </p:spPr>
      </p:pic>
      <p:sp>
        <p:nvSpPr>
          <p:cNvPr id="384"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1191494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0457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400" dirty="0" smtClean="0">
                <a:solidFill>
                  <a:srgbClr val="FFFFFF"/>
                </a:solidFill>
                <a:latin typeface="Arial Black"/>
                <a:cs typeface="Arial Black"/>
              </a:rPr>
              <a:t>Applications “Fish Farming” (Acoustic Curtain)</a:t>
            </a:r>
          </a:p>
        </p:txBody>
      </p:sp>
      <p:sp>
        <p:nvSpPr>
          <p:cNvPr id="4" name="TextBox 3"/>
          <p:cNvSpPr txBox="1"/>
          <p:nvPr/>
        </p:nvSpPr>
        <p:spPr>
          <a:xfrm>
            <a:off x="2105470" y="1388812"/>
            <a:ext cx="1702841"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A</a:t>
            </a:r>
            <a:endParaRPr lang="en-US" dirty="0"/>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Times New Roman"/>
                <a:cs typeface="Times New Roman"/>
              </a:rPr>
              <a:t>7</a:t>
            </a: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sp>
        <p:nvSpPr>
          <p:cNvPr id="15" name="Rechteck 14"/>
          <p:cNvSpPr/>
          <p:nvPr/>
        </p:nvSpPr>
        <p:spPr>
          <a:xfrm>
            <a:off x="1761079" y="2269116"/>
            <a:ext cx="4246460" cy="312305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6" name="Rechteck 15"/>
          <p:cNvSpPr/>
          <p:nvPr/>
        </p:nvSpPr>
        <p:spPr>
          <a:xfrm>
            <a:off x="1804238" y="2511590"/>
            <a:ext cx="4150760" cy="2829144"/>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7" name="Rechteck 16"/>
          <p:cNvSpPr/>
          <p:nvPr/>
        </p:nvSpPr>
        <p:spPr>
          <a:xfrm>
            <a:off x="1804238" y="2269116"/>
            <a:ext cx="4150760" cy="242474"/>
          </a:xfrm>
          <a:prstGeom prst="rect">
            <a:avLst/>
          </a:prstGeom>
          <a:solidFill>
            <a:srgbClr val="55569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cxnSp>
        <p:nvCxnSpPr>
          <p:cNvPr id="18" name="Gerade Verbindung 17"/>
          <p:cNvCxnSpPr/>
          <p:nvPr/>
        </p:nvCxnSpPr>
        <p:spPr>
          <a:xfrm flipH="1">
            <a:off x="3778288" y="1842666"/>
            <a:ext cx="30023" cy="3284986"/>
          </a:xfrm>
          <a:prstGeom prst="line">
            <a:avLst/>
          </a:prstGeom>
          <a:ln w="571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hteck 18"/>
          <p:cNvSpPr/>
          <p:nvPr/>
        </p:nvSpPr>
        <p:spPr>
          <a:xfrm>
            <a:off x="3282898" y="1909367"/>
            <a:ext cx="710739" cy="168711"/>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 name="Rechteck 19"/>
          <p:cNvSpPr/>
          <p:nvPr/>
        </p:nvSpPr>
        <p:spPr>
          <a:xfrm>
            <a:off x="2779853" y="1842666"/>
            <a:ext cx="750888" cy="30182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 name="Trapez 20"/>
          <p:cNvSpPr/>
          <p:nvPr/>
        </p:nvSpPr>
        <p:spPr>
          <a:xfrm rot="16200000">
            <a:off x="2542698" y="1907336"/>
            <a:ext cx="301826" cy="172485"/>
          </a:xfrm>
          <a:prstGeom prst="trapezoid">
            <a:avLst>
              <a:gd name="adj" fmla="val 34738"/>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 name="Pfeil nach links und rechts 21"/>
          <p:cNvSpPr/>
          <p:nvPr/>
        </p:nvSpPr>
        <p:spPr>
          <a:xfrm>
            <a:off x="3663082" y="1945821"/>
            <a:ext cx="255495" cy="80824"/>
          </a:xfrm>
          <a:prstGeom prst="lef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accent1">
                  <a:lumMod val="40000"/>
                  <a:lumOff val="60000"/>
                </a:schemeClr>
              </a:solidFill>
            </a:endParaRPr>
          </a:p>
        </p:txBody>
      </p:sp>
      <p:grpSp>
        <p:nvGrpSpPr>
          <p:cNvPr id="23" name="Gruppierung 22"/>
          <p:cNvGrpSpPr/>
          <p:nvPr/>
        </p:nvGrpSpPr>
        <p:grpSpPr>
          <a:xfrm>
            <a:off x="3836459" y="2107467"/>
            <a:ext cx="424082" cy="969896"/>
            <a:chOff x="5549727" y="1281191"/>
            <a:chExt cx="664376" cy="1552092"/>
          </a:xfrm>
        </p:grpSpPr>
        <p:sp>
          <p:nvSpPr>
            <p:cNvPr id="50" name="Pfeil nach rechts 49"/>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1" name="Pfeil nach rechts 50"/>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2" name="Pfeil nach rechts 51"/>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3" name="Pfeil nach rechts 52"/>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4" name="Pfeil nach rechts 53"/>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5" name="Pfeil nach rechts 54"/>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6" name="Pfeil nach rechts 55"/>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7" name="Pfeil nach rechts 56"/>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8" name="Pfeil nach rechts 57"/>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9" name="Pfeil nach rechts 58"/>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0" name="Pfeil nach rechts 59"/>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1" name="Pfeil nach rechts 60"/>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4" name="Gruppierung 23"/>
          <p:cNvGrpSpPr/>
          <p:nvPr/>
        </p:nvGrpSpPr>
        <p:grpSpPr>
          <a:xfrm>
            <a:off x="3821001" y="4032274"/>
            <a:ext cx="424082" cy="969896"/>
            <a:chOff x="5549727" y="1281191"/>
            <a:chExt cx="664376" cy="1552092"/>
          </a:xfrm>
        </p:grpSpPr>
        <p:sp>
          <p:nvSpPr>
            <p:cNvPr id="38" name="Pfeil nach rechts 37"/>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9" name="Pfeil nach rechts 38"/>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0" name="Pfeil nach rechts 39"/>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1" name="Pfeil nach rechts 40"/>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2" name="Pfeil nach rechts 41"/>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3" name="Pfeil nach rechts 42"/>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4" name="Pfeil nach rechts 43"/>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5" name="Pfeil nach rechts 44"/>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6" name="Pfeil nach rechts 45"/>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7" name="Pfeil nach rechts 46"/>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8" name="Pfeil nach rechts 47"/>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49" name="Pfeil nach rechts 48"/>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5" name="Gruppierung 24"/>
          <p:cNvGrpSpPr/>
          <p:nvPr/>
        </p:nvGrpSpPr>
        <p:grpSpPr>
          <a:xfrm rot="10800000">
            <a:off x="3327341" y="3069155"/>
            <a:ext cx="424082" cy="969896"/>
            <a:chOff x="5549727" y="1281191"/>
            <a:chExt cx="664376" cy="1552092"/>
          </a:xfrm>
        </p:grpSpPr>
        <p:sp>
          <p:nvSpPr>
            <p:cNvPr id="26" name="Pfeil nach rechts 25"/>
            <p:cNvSpPr/>
            <p:nvPr/>
          </p:nvSpPr>
          <p:spPr>
            <a:xfrm>
              <a:off x="5550192" y="1798555"/>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 name="Pfeil nach rechts 26"/>
            <p:cNvSpPr/>
            <p:nvPr/>
          </p:nvSpPr>
          <p:spPr>
            <a:xfrm>
              <a:off x="5550192" y="1410532"/>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 name="Pfeil nach rechts 27"/>
            <p:cNvSpPr/>
            <p:nvPr/>
          </p:nvSpPr>
          <p:spPr>
            <a:xfrm>
              <a:off x="5550192" y="1539873"/>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 name="Pfeil nach rechts 28"/>
            <p:cNvSpPr/>
            <p:nvPr/>
          </p:nvSpPr>
          <p:spPr>
            <a:xfrm>
              <a:off x="5550192" y="1669214"/>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 name="Pfeil nach rechts 29"/>
            <p:cNvSpPr/>
            <p:nvPr/>
          </p:nvSpPr>
          <p:spPr>
            <a:xfrm>
              <a:off x="5550192" y="1927896"/>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 name="Pfeil nach rechts 30"/>
            <p:cNvSpPr/>
            <p:nvPr/>
          </p:nvSpPr>
          <p:spPr>
            <a:xfrm>
              <a:off x="5550192" y="1281191"/>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 name="Pfeil nach rechts 31"/>
            <p:cNvSpPr/>
            <p:nvPr/>
          </p:nvSpPr>
          <p:spPr>
            <a:xfrm>
              <a:off x="5550192" y="2186578"/>
              <a:ext cx="57618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 name="Pfeil nach rechts 32"/>
            <p:cNvSpPr/>
            <p:nvPr/>
          </p:nvSpPr>
          <p:spPr>
            <a:xfrm>
              <a:off x="5550192" y="2315919"/>
              <a:ext cx="487295"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 name="Pfeil nach rechts 33"/>
            <p:cNvSpPr/>
            <p:nvPr/>
          </p:nvSpPr>
          <p:spPr>
            <a:xfrm>
              <a:off x="5550192" y="2445260"/>
              <a:ext cx="37581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 name="Pfeil nach rechts 34"/>
            <p:cNvSpPr/>
            <p:nvPr/>
          </p:nvSpPr>
          <p:spPr>
            <a:xfrm>
              <a:off x="5550192" y="2574601"/>
              <a:ext cx="269989"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6" name="Pfeil nach rechts 35"/>
            <p:cNvSpPr/>
            <p:nvPr/>
          </p:nvSpPr>
          <p:spPr>
            <a:xfrm>
              <a:off x="5550192" y="2703942"/>
              <a:ext cx="152400"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7" name="Pfeil nach rechts 36"/>
            <p:cNvSpPr/>
            <p:nvPr/>
          </p:nvSpPr>
          <p:spPr>
            <a:xfrm>
              <a:off x="5549727" y="2057237"/>
              <a:ext cx="663911" cy="12934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sp>
        <p:nvSpPr>
          <p:cNvPr id="63" name="TextBox 3"/>
          <p:cNvSpPr txBox="1"/>
          <p:nvPr/>
        </p:nvSpPr>
        <p:spPr>
          <a:xfrm>
            <a:off x="3943421" y="1310003"/>
            <a:ext cx="1702841"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B</a:t>
            </a:r>
            <a:endParaRPr lang="en-US" dirty="0"/>
          </a:p>
        </p:txBody>
      </p:sp>
      <p:cxnSp>
        <p:nvCxnSpPr>
          <p:cNvPr id="6" name="Gerade Verbindung 5"/>
          <p:cNvCxnSpPr>
            <a:stCxn id="4" idx="2"/>
          </p:cNvCxnSpPr>
          <p:nvPr/>
        </p:nvCxnSpPr>
        <p:spPr>
          <a:xfrm>
            <a:off x="2956891" y="1665811"/>
            <a:ext cx="100430" cy="24355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Gerade Verbindung 63"/>
          <p:cNvCxnSpPr/>
          <p:nvPr/>
        </p:nvCxnSpPr>
        <p:spPr>
          <a:xfrm flipH="1">
            <a:off x="3808311" y="1575897"/>
            <a:ext cx="172338" cy="24355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Gerade Verbindung 64"/>
          <p:cNvCxnSpPr/>
          <p:nvPr/>
        </p:nvCxnSpPr>
        <p:spPr>
          <a:xfrm flipV="1">
            <a:off x="3943421" y="1819453"/>
            <a:ext cx="301662" cy="166236"/>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TextBox 3"/>
          <p:cNvSpPr txBox="1"/>
          <p:nvPr/>
        </p:nvSpPr>
        <p:spPr>
          <a:xfrm>
            <a:off x="4204544" y="1632368"/>
            <a:ext cx="1638783"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v</a:t>
            </a:r>
            <a:r>
              <a:rPr lang="en-US" sz="1200" dirty="0" smtClean="0">
                <a:solidFill>
                  <a:srgbClr val="FFFFFF"/>
                </a:solidFill>
                <a:latin typeface="Arial" charset="0"/>
                <a:ea typeface="Arial" charset="0"/>
                <a:cs typeface="Arial" charset="0"/>
              </a:rPr>
              <a:t>ibration direction A</a:t>
            </a:r>
            <a:endParaRPr lang="en-US" dirty="0"/>
          </a:p>
        </p:txBody>
      </p:sp>
      <p:sp>
        <p:nvSpPr>
          <p:cNvPr id="68" name="TextBox 3"/>
          <p:cNvSpPr txBox="1"/>
          <p:nvPr/>
        </p:nvSpPr>
        <p:spPr>
          <a:xfrm>
            <a:off x="1123282" y="1654415"/>
            <a:ext cx="982188"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sea water</a:t>
            </a:r>
            <a:endParaRPr lang="en-US" dirty="0"/>
          </a:p>
        </p:txBody>
      </p:sp>
      <p:cxnSp>
        <p:nvCxnSpPr>
          <p:cNvPr id="69" name="Gerade Verbindung 68"/>
          <p:cNvCxnSpPr/>
          <p:nvPr/>
        </p:nvCxnSpPr>
        <p:spPr>
          <a:xfrm flipH="1" flipV="1">
            <a:off x="1826963" y="1888145"/>
            <a:ext cx="524753" cy="62344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Gerade Verbindung 83"/>
          <p:cNvCxnSpPr/>
          <p:nvPr/>
        </p:nvCxnSpPr>
        <p:spPr>
          <a:xfrm flipV="1">
            <a:off x="4132346" y="2078078"/>
            <a:ext cx="272039" cy="312274"/>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86" name="TextBox 3"/>
          <p:cNvSpPr txBox="1"/>
          <p:nvPr/>
        </p:nvSpPr>
        <p:spPr>
          <a:xfrm>
            <a:off x="4356944" y="1888145"/>
            <a:ext cx="1638783"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v</a:t>
            </a:r>
            <a:r>
              <a:rPr lang="en-US" sz="1200" dirty="0" smtClean="0">
                <a:solidFill>
                  <a:srgbClr val="FFFFFF"/>
                </a:solidFill>
                <a:latin typeface="Arial" charset="0"/>
                <a:ea typeface="Arial" charset="0"/>
                <a:cs typeface="Arial" charset="0"/>
              </a:rPr>
              <a:t>ibration direction B</a:t>
            </a:r>
            <a:endParaRPr lang="en-US" dirty="0"/>
          </a:p>
        </p:txBody>
      </p:sp>
      <p:grpSp>
        <p:nvGrpSpPr>
          <p:cNvPr id="116" name="Gruppierung 115"/>
          <p:cNvGrpSpPr/>
          <p:nvPr/>
        </p:nvGrpSpPr>
        <p:grpSpPr>
          <a:xfrm>
            <a:off x="4274291" y="2282479"/>
            <a:ext cx="350581" cy="2748038"/>
            <a:chOff x="4847629" y="2316209"/>
            <a:chExt cx="350581" cy="2748038"/>
          </a:xfrm>
          <a:solidFill>
            <a:srgbClr val="555692"/>
          </a:solidFill>
        </p:grpSpPr>
        <p:grpSp>
          <p:nvGrpSpPr>
            <p:cNvPr id="71" name="Gruppierung 70"/>
            <p:cNvGrpSpPr/>
            <p:nvPr/>
          </p:nvGrpSpPr>
          <p:grpSpPr>
            <a:xfrm>
              <a:off x="4848119" y="4094351"/>
              <a:ext cx="350091" cy="969896"/>
              <a:chOff x="5549727" y="1281191"/>
              <a:chExt cx="664376" cy="1552092"/>
            </a:xfrm>
            <a:grpFill/>
          </p:grpSpPr>
          <p:sp>
            <p:nvSpPr>
              <p:cNvPr id="72" name="Pfeil nach rechts 71"/>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3" name="Pfeil nach rechts 72"/>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4" name="Pfeil nach rechts 73"/>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5" name="Pfeil nach rechts 74"/>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6" name="Pfeil nach rechts 75"/>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7" name="Pfeil nach rechts 76"/>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8" name="Pfeil nach rechts 77"/>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9" name="Pfeil nach rechts 78"/>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80" name="Pfeil nach rechts 79"/>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81" name="Pfeil nach rechts 80"/>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82" name="Pfeil nach rechts 81"/>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83" name="Pfeil nach rechts 82"/>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90" name="Gruppierung 89"/>
            <p:cNvGrpSpPr/>
            <p:nvPr/>
          </p:nvGrpSpPr>
          <p:grpSpPr>
            <a:xfrm>
              <a:off x="4847874" y="3205280"/>
              <a:ext cx="350091" cy="969896"/>
              <a:chOff x="5549727" y="1281191"/>
              <a:chExt cx="664376" cy="1552092"/>
            </a:xfrm>
            <a:grpFill/>
          </p:grpSpPr>
          <p:sp>
            <p:nvSpPr>
              <p:cNvPr id="91" name="Pfeil nach rechts 90"/>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2" name="Pfeil nach rechts 91"/>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3" name="Pfeil nach rechts 92"/>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4" name="Pfeil nach rechts 93"/>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5" name="Pfeil nach rechts 94"/>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6" name="Pfeil nach rechts 95"/>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7" name="Pfeil nach rechts 96"/>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8" name="Pfeil nach rechts 97"/>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99" name="Pfeil nach rechts 98"/>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0" name="Pfeil nach rechts 99"/>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1" name="Pfeil nach rechts 100"/>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2" name="Pfeil nach rechts 101"/>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103" name="Gruppierung 102"/>
            <p:cNvGrpSpPr/>
            <p:nvPr/>
          </p:nvGrpSpPr>
          <p:grpSpPr>
            <a:xfrm>
              <a:off x="4847629" y="2316209"/>
              <a:ext cx="350091" cy="969896"/>
              <a:chOff x="5549727" y="1281191"/>
              <a:chExt cx="664376" cy="1552092"/>
            </a:xfrm>
            <a:grpFill/>
          </p:grpSpPr>
          <p:sp>
            <p:nvSpPr>
              <p:cNvPr id="104" name="Pfeil nach rechts 103"/>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5" name="Pfeil nach rechts 104"/>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6" name="Pfeil nach rechts 105"/>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7" name="Pfeil nach rechts 106"/>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8" name="Pfeil nach rechts 107"/>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09" name="Pfeil nach rechts 108"/>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0" name="Pfeil nach rechts 109"/>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1" name="Pfeil nach rechts 110"/>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2" name="Pfeil nach rechts 111"/>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3" name="Pfeil nach rechts 112"/>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4" name="Pfeil nach rechts 113"/>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15" name="Pfeil nach rechts 114"/>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nvGrpSpPr>
          <p:cNvPr id="117" name="Gruppierung 116"/>
          <p:cNvGrpSpPr/>
          <p:nvPr/>
        </p:nvGrpSpPr>
        <p:grpSpPr>
          <a:xfrm rot="10800000">
            <a:off x="2977057" y="2282479"/>
            <a:ext cx="350581" cy="2748038"/>
            <a:chOff x="4847629" y="2316209"/>
            <a:chExt cx="350581" cy="2748038"/>
          </a:xfrm>
          <a:solidFill>
            <a:srgbClr val="555692"/>
          </a:solidFill>
        </p:grpSpPr>
        <p:grpSp>
          <p:nvGrpSpPr>
            <p:cNvPr id="118" name="Gruppierung 117"/>
            <p:cNvGrpSpPr/>
            <p:nvPr/>
          </p:nvGrpSpPr>
          <p:grpSpPr>
            <a:xfrm>
              <a:off x="4848119" y="4094351"/>
              <a:ext cx="350091" cy="969896"/>
              <a:chOff x="5549727" y="1281191"/>
              <a:chExt cx="664376" cy="1552092"/>
            </a:xfrm>
            <a:grpFill/>
          </p:grpSpPr>
          <p:sp>
            <p:nvSpPr>
              <p:cNvPr id="145" name="Pfeil nach rechts 144"/>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6" name="Pfeil nach rechts 145"/>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7" name="Pfeil nach rechts 146"/>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8" name="Pfeil nach rechts 147"/>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9" name="Pfeil nach rechts 148"/>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0" name="Pfeil nach rechts 149"/>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1" name="Pfeil nach rechts 150"/>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2" name="Pfeil nach rechts 151"/>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3" name="Pfeil nach rechts 152"/>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4" name="Pfeil nach rechts 153"/>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5" name="Pfeil nach rechts 154"/>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56" name="Pfeil nach rechts 155"/>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119" name="Gruppierung 118"/>
            <p:cNvGrpSpPr/>
            <p:nvPr/>
          </p:nvGrpSpPr>
          <p:grpSpPr>
            <a:xfrm>
              <a:off x="4847874" y="3205280"/>
              <a:ext cx="350091" cy="969896"/>
              <a:chOff x="5549727" y="1281191"/>
              <a:chExt cx="664376" cy="1552092"/>
            </a:xfrm>
            <a:grpFill/>
          </p:grpSpPr>
          <p:sp>
            <p:nvSpPr>
              <p:cNvPr id="133" name="Pfeil nach rechts 132"/>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4" name="Pfeil nach rechts 133"/>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5" name="Pfeil nach rechts 134"/>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6" name="Pfeil nach rechts 135"/>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7" name="Pfeil nach rechts 136"/>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8" name="Pfeil nach rechts 137"/>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9" name="Pfeil nach rechts 138"/>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0" name="Pfeil nach rechts 139"/>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1" name="Pfeil nach rechts 140"/>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2" name="Pfeil nach rechts 141"/>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3" name="Pfeil nach rechts 142"/>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44" name="Pfeil nach rechts 143"/>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120" name="Gruppierung 119"/>
            <p:cNvGrpSpPr/>
            <p:nvPr/>
          </p:nvGrpSpPr>
          <p:grpSpPr>
            <a:xfrm>
              <a:off x="4847629" y="2316209"/>
              <a:ext cx="350091" cy="969896"/>
              <a:chOff x="5549727" y="1281191"/>
              <a:chExt cx="664376" cy="1552092"/>
            </a:xfrm>
            <a:grpFill/>
          </p:grpSpPr>
          <p:sp>
            <p:nvSpPr>
              <p:cNvPr id="121" name="Pfeil nach rechts 120"/>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2" name="Pfeil nach rechts 121"/>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3" name="Pfeil nach rechts 122"/>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4" name="Pfeil nach rechts 123"/>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5" name="Pfeil nach rechts 124"/>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6" name="Pfeil nach rechts 125"/>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7" name="Pfeil nach rechts 126"/>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8" name="Pfeil nach rechts 127"/>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9" name="Pfeil nach rechts 128"/>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0" name="Pfeil nach rechts 129"/>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1" name="Pfeil nach rechts 130"/>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32" name="Pfeil nach rechts 131"/>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nvGrpSpPr>
          <p:cNvPr id="277" name="Gruppierung 276"/>
          <p:cNvGrpSpPr/>
          <p:nvPr/>
        </p:nvGrpSpPr>
        <p:grpSpPr>
          <a:xfrm>
            <a:off x="4707709" y="2282479"/>
            <a:ext cx="509700" cy="2748040"/>
            <a:chOff x="5281047" y="2316209"/>
            <a:chExt cx="509700" cy="2748040"/>
          </a:xfrm>
        </p:grpSpPr>
        <p:grpSp>
          <p:nvGrpSpPr>
            <p:cNvPr id="197" name="Gruppierung 196"/>
            <p:cNvGrpSpPr/>
            <p:nvPr/>
          </p:nvGrpSpPr>
          <p:grpSpPr>
            <a:xfrm>
              <a:off x="5281047" y="2316211"/>
              <a:ext cx="223134" cy="2748038"/>
              <a:chOff x="4847629" y="2316209"/>
              <a:chExt cx="350581" cy="2748038"/>
            </a:xfrm>
            <a:solidFill>
              <a:srgbClr val="555692"/>
            </a:solidFill>
          </p:grpSpPr>
          <p:grpSp>
            <p:nvGrpSpPr>
              <p:cNvPr id="198" name="Gruppierung 197"/>
              <p:cNvGrpSpPr/>
              <p:nvPr/>
            </p:nvGrpSpPr>
            <p:grpSpPr>
              <a:xfrm>
                <a:off x="4848119" y="4094351"/>
                <a:ext cx="350091" cy="969896"/>
                <a:chOff x="5549727" y="1281191"/>
                <a:chExt cx="664376" cy="1552092"/>
              </a:xfrm>
              <a:grpFill/>
            </p:grpSpPr>
            <p:sp>
              <p:nvSpPr>
                <p:cNvPr id="225" name="Pfeil nach rechts 224"/>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6" name="Pfeil nach rechts 225"/>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7" name="Pfeil nach rechts 226"/>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8" name="Pfeil nach rechts 227"/>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9" name="Pfeil nach rechts 228"/>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0" name="Pfeil nach rechts 229"/>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1" name="Pfeil nach rechts 230"/>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2" name="Pfeil nach rechts 231"/>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3" name="Pfeil nach rechts 232"/>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4" name="Pfeil nach rechts 233"/>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5" name="Pfeil nach rechts 234"/>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36" name="Pfeil nach rechts 235"/>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199" name="Gruppierung 198"/>
              <p:cNvGrpSpPr/>
              <p:nvPr/>
            </p:nvGrpSpPr>
            <p:grpSpPr>
              <a:xfrm>
                <a:off x="4847874" y="3205280"/>
                <a:ext cx="350091" cy="969896"/>
                <a:chOff x="5549727" y="1281191"/>
                <a:chExt cx="664376" cy="1552092"/>
              </a:xfrm>
              <a:grpFill/>
            </p:grpSpPr>
            <p:sp>
              <p:nvSpPr>
                <p:cNvPr id="213" name="Pfeil nach rechts 212"/>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4" name="Pfeil nach rechts 213"/>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5" name="Pfeil nach rechts 214"/>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6" name="Pfeil nach rechts 215"/>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7" name="Pfeil nach rechts 216"/>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8" name="Pfeil nach rechts 217"/>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9" name="Pfeil nach rechts 218"/>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0" name="Pfeil nach rechts 219"/>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1" name="Pfeil nach rechts 220"/>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2" name="Pfeil nach rechts 221"/>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3" name="Pfeil nach rechts 222"/>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24" name="Pfeil nach rechts 223"/>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00" name="Gruppierung 199"/>
              <p:cNvGrpSpPr/>
              <p:nvPr/>
            </p:nvGrpSpPr>
            <p:grpSpPr>
              <a:xfrm>
                <a:off x="4847629" y="2316209"/>
                <a:ext cx="350091" cy="969896"/>
                <a:chOff x="5549727" y="1281191"/>
                <a:chExt cx="664376" cy="1552092"/>
              </a:xfrm>
              <a:grpFill/>
            </p:grpSpPr>
            <p:sp>
              <p:nvSpPr>
                <p:cNvPr id="201" name="Pfeil nach rechts 200"/>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2" name="Pfeil nach rechts 201"/>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3" name="Pfeil nach rechts 202"/>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4" name="Pfeil nach rechts 203"/>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5" name="Pfeil nach rechts 204"/>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6" name="Pfeil nach rechts 205"/>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7" name="Pfeil nach rechts 206"/>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8" name="Pfeil nach rechts 207"/>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09" name="Pfeil nach rechts 208"/>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0" name="Pfeil nach rechts 209"/>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1" name="Pfeil nach rechts 210"/>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12" name="Pfeil nach rechts 211"/>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nvGrpSpPr>
            <p:cNvPr id="237" name="Gruppierung 236"/>
            <p:cNvGrpSpPr/>
            <p:nvPr/>
          </p:nvGrpSpPr>
          <p:grpSpPr>
            <a:xfrm>
              <a:off x="5627159" y="2316209"/>
              <a:ext cx="163588" cy="2748038"/>
              <a:chOff x="4847629" y="2316209"/>
              <a:chExt cx="350581" cy="2748038"/>
            </a:xfrm>
            <a:solidFill>
              <a:srgbClr val="555692"/>
            </a:solidFill>
          </p:grpSpPr>
          <p:grpSp>
            <p:nvGrpSpPr>
              <p:cNvPr id="238" name="Gruppierung 237"/>
              <p:cNvGrpSpPr/>
              <p:nvPr/>
            </p:nvGrpSpPr>
            <p:grpSpPr>
              <a:xfrm>
                <a:off x="4848119" y="4094351"/>
                <a:ext cx="350091" cy="969896"/>
                <a:chOff x="5549727" y="1281191"/>
                <a:chExt cx="664376" cy="1552092"/>
              </a:xfrm>
              <a:grpFill/>
            </p:grpSpPr>
            <p:sp>
              <p:nvSpPr>
                <p:cNvPr id="265" name="Pfeil nach rechts 264"/>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6" name="Pfeil nach rechts 265"/>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7" name="Pfeil nach rechts 266"/>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8" name="Pfeil nach rechts 267"/>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9" name="Pfeil nach rechts 268"/>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0" name="Pfeil nach rechts 269"/>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1" name="Pfeil nach rechts 270"/>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2" name="Pfeil nach rechts 271"/>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3" name="Pfeil nach rechts 272"/>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4" name="Pfeil nach rechts 273"/>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5" name="Pfeil nach rechts 274"/>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76" name="Pfeil nach rechts 275"/>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39" name="Gruppierung 238"/>
              <p:cNvGrpSpPr/>
              <p:nvPr/>
            </p:nvGrpSpPr>
            <p:grpSpPr>
              <a:xfrm>
                <a:off x="4847874" y="3205280"/>
                <a:ext cx="350091" cy="969896"/>
                <a:chOff x="5549727" y="1281191"/>
                <a:chExt cx="664376" cy="1552092"/>
              </a:xfrm>
              <a:grpFill/>
            </p:grpSpPr>
            <p:sp>
              <p:nvSpPr>
                <p:cNvPr id="253" name="Pfeil nach rechts 252"/>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4" name="Pfeil nach rechts 253"/>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5" name="Pfeil nach rechts 254"/>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6" name="Pfeil nach rechts 255"/>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7" name="Pfeil nach rechts 256"/>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8" name="Pfeil nach rechts 257"/>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9" name="Pfeil nach rechts 258"/>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0" name="Pfeil nach rechts 259"/>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1" name="Pfeil nach rechts 260"/>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2" name="Pfeil nach rechts 261"/>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3" name="Pfeil nach rechts 262"/>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64" name="Pfeil nach rechts 263"/>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40" name="Gruppierung 239"/>
              <p:cNvGrpSpPr/>
              <p:nvPr/>
            </p:nvGrpSpPr>
            <p:grpSpPr>
              <a:xfrm>
                <a:off x="4847629" y="2316209"/>
                <a:ext cx="350091" cy="969896"/>
                <a:chOff x="5549727" y="1281191"/>
                <a:chExt cx="664376" cy="1552092"/>
              </a:xfrm>
              <a:grpFill/>
            </p:grpSpPr>
            <p:sp>
              <p:nvSpPr>
                <p:cNvPr id="241" name="Pfeil nach rechts 240"/>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2" name="Pfeil nach rechts 241"/>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3" name="Pfeil nach rechts 242"/>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4" name="Pfeil nach rechts 243"/>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5" name="Pfeil nach rechts 244"/>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6" name="Pfeil nach rechts 245"/>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7" name="Pfeil nach rechts 246"/>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8" name="Pfeil nach rechts 247"/>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49" name="Pfeil nach rechts 248"/>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0" name="Pfeil nach rechts 249"/>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1" name="Pfeil nach rechts 250"/>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52" name="Pfeil nach rechts 251"/>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grpSp>
        <p:nvGrpSpPr>
          <p:cNvPr id="278" name="Gruppierung 277"/>
          <p:cNvGrpSpPr/>
          <p:nvPr/>
        </p:nvGrpSpPr>
        <p:grpSpPr>
          <a:xfrm rot="10800000">
            <a:off x="2395921" y="2289694"/>
            <a:ext cx="509700" cy="2748040"/>
            <a:chOff x="5281047" y="2316209"/>
            <a:chExt cx="509700" cy="2748040"/>
          </a:xfrm>
        </p:grpSpPr>
        <p:grpSp>
          <p:nvGrpSpPr>
            <p:cNvPr id="279" name="Gruppierung 278"/>
            <p:cNvGrpSpPr/>
            <p:nvPr/>
          </p:nvGrpSpPr>
          <p:grpSpPr>
            <a:xfrm>
              <a:off x="5281047" y="2316211"/>
              <a:ext cx="223134" cy="2748038"/>
              <a:chOff x="4847629" y="2316209"/>
              <a:chExt cx="350581" cy="2748038"/>
            </a:xfrm>
            <a:solidFill>
              <a:srgbClr val="555692"/>
            </a:solidFill>
          </p:grpSpPr>
          <p:grpSp>
            <p:nvGrpSpPr>
              <p:cNvPr id="320" name="Gruppierung 319"/>
              <p:cNvGrpSpPr/>
              <p:nvPr/>
            </p:nvGrpSpPr>
            <p:grpSpPr>
              <a:xfrm>
                <a:off x="4848119" y="4094351"/>
                <a:ext cx="350091" cy="969896"/>
                <a:chOff x="5549727" y="1281191"/>
                <a:chExt cx="664376" cy="1552092"/>
              </a:xfrm>
              <a:grpFill/>
            </p:grpSpPr>
            <p:sp>
              <p:nvSpPr>
                <p:cNvPr id="347" name="Pfeil nach rechts 346"/>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8" name="Pfeil nach rechts 347"/>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9" name="Pfeil nach rechts 348"/>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0" name="Pfeil nach rechts 349"/>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1" name="Pfeil nach rechts 350"/>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2" name="Pfeil nach rechts 351"/>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3" name="Pfeil nach rechts 352"/>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4" name="Pfeil nach rechts 353"/>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5" name="Pfeil nach rechts 354"/>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6" name="Pfeil nach rechts 355"/>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7" name="Pfeil nach rechts 356"/>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58" name="Pfeil nach rechts 357"/>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321" name="Gruppierung 320"/>
              <p:cNvGrpSpPr/>
              <p:nvPr/>
            </p:nvGrpSpPr>
            <p:grpSpPr>
              <a:xfrm>
                <a:off x="4847874" y="3205280"/>
                <a:ext cx="350091" cy="969896"/>
                <a:chOff x="5549727" y="1281191"/>
                <a:chExt cx="664376" cy="1552092"/>
              </a:xfrm>
              <a:grpFill/>
            </p:grpSpPr>
            <p:sp>
              <p:nvSpPr>
                <p:cNvPr id="335" name="Pfeil nach rechts 334"/>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6" name="Pfeil nach rechts 335"/>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7" name="Pfeil nach rechts 336"/>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8" name="Pfeil nach rechts 337"/>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9" name="Pfeil nach rechts 338"/>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0" name="Pfeil nach rechts 339"/>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1" name="Pfeil nach rechts 340"/>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2" name="Pfeil nach rechts 341"/>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3" name="Pfeil nach rechts 342"/>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4" name="Pfeil nach rechts 343"/>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5" name="Pfeil nach rechts 344"/>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46" name="Pfeil nach rechts 345"/>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322" name="Gruppierung 321"/>
              <p:cNvGrpSpPr/>
              <p:nvPr/>
            </p:nvGrpSpPr>
            <p:grpSpPr>
              <a:xfrm>
                <a:off x="4847629" y="2316209"/>
                <a:ext cx="350091" cy="969896"/>
                <a:chOff x="5549727" y="1281191"/>
                <a:chExt cx="664376" cy="1552092"/>
              </a:xfrm>
              <a:grpFill/>
            </p:grpSpPr>
            <p:sp>
              <p:nvSpPr>
                <p:cNvPr id="323" name="Pfeil nach rechts 322"/>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4" name="Pfeil nach rechts 323"/>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5" name="Pfeil nach rechts 324"/>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6" name="Pfeil nach rechts 325"/>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7" name="Pfeil nach rechts 326"/>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8" name="Pfeil nach rechts 327"/>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29" name="Pfeil nach rechts 328"/>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0" name="Pfeil nach rechts 329"/>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1" name="Pfeil nach rechts 330"/>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2" name="Pfeil nach rechts 331"/>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3" name="Pfeil nach rechts 332"/>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34" name="Pfeil nach rechts 333"/>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nvGrpSpPr>
            <p:cNvPr id="280" name="Gruppierung 279"/>
            <p:cNvGrpSpPr/>
            <p:nvPr/>
          </p:nvGrpSpPr>
          <p:grpSpPr>
            <a:xfrm>
              <a:off x="5627159" y="2316209"/>
              <a:ext cx="163588" cy="2748038"/>
              <a:chOff x="4847629" y="2316209"/>
              <a:chExt cx="350581" cy="2748038"/>
            </a:xfrm>
            <a:solidFill>
              <a:srgbClr val="555692"/>
            </a:solidFill>
          </p:grpSpPr>
          <p:grpSp>
            <p:nvGrpSpPr>
              <p:cNvPr id="281" name="Gruppierung 280"/>
              <p:cNvGrpSpPr/>
              <p:nvPr/>
            </p:nvGrpSpPr>
            <p:grpSpPr>
              <a:xfrm>
                <a:off x="4848119" y="4094351"/>
                <a:ext cx="350091" cy="969896"/>
                <a:chOff x="5549727" y="1281191"/>
                <a:chExt cx="664376" cy="1552092"/>
              </a:xfrm>
              <a:grpFill/>
            </p:grpSpPr>
            <p:sp>
              <p:nvSpPr>
                <p:cNvPr id="308" name="Pfeil nach rechts 307"/>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9" name="Pfeil nach rechts 308"/>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0" name="Pfeil nach rechts 309"/>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1" name="Pfeil nach rechts 310"/>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2" name="Pfeil nach rechts 311"/>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3" name="Pfeil nach rechts 312"/>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4" name="Pfeil nach rechts 313"/>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5" name="Pfeil nach rechts 314"/>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6" name="Pfeil nach rechts 315"/>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7" name="Pfeil nach rechts 316"/>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8" name="Pfeil nach rechts 317"/>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19" name="Pfeil nach rechts 318"/>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82" name="Gruppierung 281"/>
              <p:cNvGrpSpPr/>
              <p:nvPr/>
            </p:nvGrpSpPr>
            <p:grpSpPr>
              <a:xfrm>
                <a:off x="4847874" y="3205280"/>
                <a:ext cx="350091" cy="969896"/>
                <a:chOff x="5549727" y="1281191"/>
                <a:chExt cx="664376" cy="1552092"/>
              </a:xfrm>
              <a:grpFill/>
            </p:grpSpPr>
            <p:sp>
              <p:nvSpPr>
                <p:cNvPr id="296" name="Pfeil nach rechts 295"/>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7" name="Pfeil nach rechts 296"/>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8" name="Pfeil nach rechts 297"/>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9" name="Pfeil nach rechts 298"/>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0" name="Pfeil nach rechts 299"/>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1" name="Pfeil nach rechts 300"/>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2" name="Pfeil nach rechts 301"/>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3" name="Pfeil nach rechts 302"/>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4" name="Pfeil nach rechts 303"/>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5" name="Pfeil nach rechts 304"/>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6" name="Pfeil nach rechts 305"/>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07" name="Pfeil nach rechts 306"/>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nvGrpSpPr>
              <p:cNvPr id="283" name="Gruppierung 282"/>
              <p:cNvGrpSpPr/>
              <p:nvPr/>
            </p:nvGrpSpPr>
            <p:grpSpPr>
              <a:xfrm>
                <a:off x="4847629" y="2316209"/>
                <a:ext cx="350091" cy="969896"/>
                <a:chOff x="5549727" y="1281191"/>
                <a:chExt cx="664376" cy="1552092"/>
              </a:xfrm>
              <a:grpFill/>
            </p:grpSpPr>
            <p:sp>
              <p:nvSpPr>
                <p:cNvPr id="284" name="Pfeil nach rechts 283"/>
                <p:cNvSpPr/>
                <p:nvPr/>
              </p:nvSpPr>
              <p:spPr>
                <a:xfrm>
                  <a:off x="5550192" y="1798555"/>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5" name="Pfeil nach rechts 284"/>
                <p:cNvSpPr/>
                <p:nvPr/>
              </p:nvSpPr>
              <p:spPr>
                <a:xfrm>
                  <a:off x="5550192" y="1410532"/>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6" name="Pfeil nach rechts 285"/>
                <p:cNvSpPr/>
                <p:nvPr/>
              </p:nvSpPr>
              <p:spPr>
                <a:xfrm>
                  <a:off x="5550192" y="1539873"/>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7" name="Pfeil nach rechts 286"/>
                <p:cNvSpPr/>
                <p:nvPr/>
              </p:nvSpPr>
              <p:spPr>
                <a:xfrm>
                  <a:off x="5550192" y="1669214"/>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8" name="Pfeil nach rechts 287"/>
                <p:cNvSpPr/>
                <p:nvPr/>
              </p:nvSpPr>
              <p:spPr>
                <a:xfrm>
                  <a:off x="5550192" y="1927896"/>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89" name="Pfeil nach rechts 288"/>
                <p:cNvSpPr/>
                <p:nvPr/>
              </p:nvSpPr>
              <p:spPr>
                <a:xfrm>
                  <a:off x="5550192" y="1281191"/>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0" name="Pfeil nach rechts 289"/>
                <p:cNvSpPr/>
                <p:nvPr/>
              </p:nvSpPr>
              <p:spPr>
                <a:xfrm>
                  <a:off x="5550192" y="2186578"/>
                  <a:ext cx="57618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1" name="Pfeil nach rechts 290"/>
                <p:cNvSpPr/>
                <p:nvPr/>
              </p:nvSpPr>
              <p:spPr>
                <a:xfrm>
                  <a:off x="5550192" y="2315919"/>
                  <a:ext cx="487295"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2" name="Pfeil nach rechts 291"/>
                <p:cNvSpPr/>
                <p:nvPr/>
              </p:nvSpPr>
              <p:spPr>
                <a:xfrm>
                  <a:off x="5550192" y="2445260"/>
                  <a:ext cx="37581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3" name="Pfeil nach rechts 292"/>
                <p:cNvSpPr/>
                <p:nvPr/>
              </p:nvSpPr>
              <p:spPr>
                <a:xfrm>
                  <a:off x="5550192" y="2574601"/>
                  <a:ext cx="269989"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4" name="Pfeil nach rechts 293"/>
                <p:cNvSpPr/>
                <p:nvPr/>
              </p:nvSpPr>
              <p:spPr>
                <a:xfrm>
                  <a:off x="5550192" y="2703942"/>
                  <a:ext cx="152400"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95" name="Pfeil nach rechts 294"/>
                <p:cNvSpPr/>
                <p:nvPr/>
              </p:nvSpPr>
              <p:spPr>
                <a:xfrm>
                  <a:off x="5549727" y="2057237"/>
                  <a:ext cx="663911" cy="129341"/>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grpSp>
      </p:grpSp>
      <p:cxnSp>
        <p:nvCxnSpPr>
          <p:cNvPr id="359" name="Gerade Verbindung 358"/>
          <p:cNvCxnSpPr/>
          <p:nvPr/>
        </p:nvCxnSpPr>
        <p:spPr>
          <a:xfrm flipV="1">
            <a:off x="5454294" y="3729072"/>
            <a:ext cx="303730" cy="7216"/>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Zylinder 1"/>
          <p:cNvSpPr/>
          <p:nvPr/>
        </p:nvSpPr>
        <p:spPr>
          <a:xfrm rot="16200000">
            <a:off x="5300014" y="3616218"/>
            <a:ext cx="236953" cy="242213"/>
          </a:xfrm>
          <a:prstGeom prst="can">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60" name="Gerade Verbindung 359"/>
          <p:cNvCxnSpPr/>
          <p:nvPr/>
        </p:nvCxnSpPr>
        <p:spPr>
          <a:xfrm flipH="1" flipV="1">
            <a:off x="5756970" y="2188292"/>
            <a:ext cx="2" cy="1547997"/>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1" name="Gerade Verbindung 360"/>
          <p:cNvCxnSpPr/>
          <p:nvPr/>
        </p:nvCxnSpPr>
        <p:spPr>
          <a:xfrm>
            <a:off x="5758024" y="2188292"/>
            <a:ext cx="1198277"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2" name="Rechteck 61"/>
          <p:cNvSpPr/>
          <p:nvPr/>
        </p:nvSpPr>
        <p:spPr>
          <a:xfrm>
            <a:off x="6956302" y="1756762"/>
            <a:ext cx="777252" cy="512354"/>
          </a:xfrm>
          <a:prstGeom prst="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62" name="Gerade Verbindung 361"/>
          <p:cNvCxnSpPr/>
          <p:nvPr/>
        </p:nvCxnSpPr>
        <p:spPr>
          <a:xfrm flipV="1">
            <a:off x="7244111" y="2078078"/>
            <a:ext cx="183551" cy="63221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63" name="TextBox 3"/>
          <p:cNvSpPr txBox="1"/>
          <p:nvPr/>
        </p:nvSpPr>
        <p:spPr>
          <a:xfrm>
            <a:off x="6589693" y="2710288"/>
            <a:ext cx="1308835" cy="461665"/>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s</a:t>
            </a:r>
            <a:r>
              <a:rPr lang="en-US" sz="1200" dirty="0" smtClean="0">
                <a:solidFill>
                  <a:srgbClr val="FFFFFF"/>
                </a:solidFill>
                <a:latin typeface="Arial" charset="0"/>
                <a:ea typeface="Arial" charset="0"/>
                <a:cs typeface="Arial" charset="0"/>
              </a:rPr>
              <a:t>ound pressure measurement</a:t>
            </a:r>
            <a:endParaRPr lang="en-US" dirty="0"/>
          </a:p>
        </p:txBody>
      </p:sp>
      <p:cxnSp>
        <p:nvCxnSpPr>
          <p:cNvPr id="364" name="Gerade Verbindung 363"/>
          <p:cNvCxnSpPr/>
          <p:nvPr/>
        </p:nvCxnSpPr>
        <p:spPr>
          <a:xfrm flipH="1">
            <a:off x="5843327" y="3414024"/>
            <a:ext cx="529258" cy="249692"/>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65" name="TextBox 3"/>
          <p:cNvSpPr txBox="1"/>
          <p:nvPr/>
        </p:nvSpPr>
        <p:spPr>
          <a:xfrm>
            <a:off x="6372585" y="3230806"/>
            <a:ext cx="1308835"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Hydrophone</a:t>
            </a:r>
            <a:endParaRPr lang="en-US" dirty="0"/>
          </a:p>
        </p:txBody>
      </p:sp>
      <p:cxnSp>
        <p:nvCxnSpPr>
          <p:cNvPr id="366" name="Gerade Verbindung 365"/>
          <p:cNvCxnSpPr/>
          <p:nvPr/>
        </p:nvCxnSpPr>
        <p:spPr>
          <a:xfrm flipV="1">
            <a:off x="2392564" y="3809544"/>
            <a:ext cx="1" cy="1744726"/>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7" name="Gerade Verbindung 366"/>
          <p:cNvCxnSpPr/>
          <p:nvPr/>
        </p:nvCxnSpPr>
        <p:spPr>
          <a:xfrm flipV="1">
            <a:off x="5217065" y="3796577"/>
            <a:ext cx="1" cy="1744726"/>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9" name="Gerade Verbindung mit Pfeil 368"/>
          <p:cNvCxnSpPr>
            <a:stCxn id="373" idx="3"/>
          </p:cNvCxnSpPr>
          <p:nvPr/>
        </p:nvCxnSpPr>
        <p:spPr>
          <a:xfrm>
            <a:off x="4707708" y="5466347"/>
            <a:ext cx="511898" cy="1"/>
          </a:xfrm>
          <a:prstGeom prst="straightConnector1">
            <a:avLst/>
          </a:prstGeom>
          <a:ln w="63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0" name="Gerade Verbindung mit Pfeil 369"/>
          <p:cNvCxnSpPr>
            <a:stCxn id="373" idx="1"/>
          </p:cNvCxnSpPr>
          <p:nvPr/>
        </p:nvCxnSpPr>
        <p:spPr>
          <a:xfrm flipH="1">
            <a:off x="2383715" y="5466347"/>
            <a:ext cx="593340" cy="5863"/>
          </a:xfrm>
          <a:prstGeom prst="straightConnector1">
            <a:avLst/>
          </a:prstGeom>
          <a:ln w="63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73" name="TextBox 3"/>
          <p:cNvSpPr txBox="1"/>
          <p:nvPr/>
        </p:nvSpPr>
        <p:spPr>
          <a:xfrm>
            <a:off x="2977055" y="5327847"/>
            <a:ext cx="1730653" cy="276999"/>
          </a:xfrm>
          <a:prstGeom prst="rect">
            <a:avLst/>
          </a:prstGeom>
          <a:noFill/>
        </p:spPr>
        <p:txBody>
          <a:bodyPr wrap="square" rtlCol="0">
            <a:spAutoFit/>
          </a:bodyPr>
          <a:lstStyle/>
          <a:p>
            <a:r>
              <a:rPr lang="en-US" sz="1200" dirty="0" smtClean="0">
                <a:solidFill>
                  <a:srgbClr val="FFFFFF"/>
                </a:solidFill>
                <a:latin typeface="Arial" charset="0"/>
                <a:ea typeface="Arial" charset="0"/>
                <a:cs typeface="Arial" charset="0"/>
              </a:rPr>
              <a:t> width of effective zone</a:t>
            </a:r>
            <a:endParaRPr lang="en-US" dirty="0"/>
          </a:p>
        </p:txBody>
      </p:sp>
      <p:pic>
        <p:nvPicPr>
          <p:cNvPr id="193" name="Bild 192"/>
          <p:cNvPicPr>
            <a:picLocks noChangeAspect="1"/>
          </p:cNvPicPr>
          <p:nvPr/>
        </p:nvPicPr>
        <p:blipFill>
          <a:blip r:embed="rId3"/>
          <a:stretch>
            <a:fillRect/>
          </a:stretch>
        </p:blipFill>
        <p:spPr>
          <a:xfrm>
            <a:off x="6172453" y="3645502"/>
            <a:ext cx="2733701" cy="1676416"/>
          </a:xfrm>
          <a:prstGeom prst="rect">
            <a:avLst/>
          </a:prstGeom>
        </p:spPr>
      </p:pic>
      <p:sp>
        <p:nvSpPr>
          <p:cNvPr id="384"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718915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717027"/>
            <a:ext cx="9144000" cy="5023388"/>
          </a:xfrm>
          <a:prstGeom prst="rect">
            <a:avLst/>
          </a:prstGeom>
          <a:solidFill>
            <a:srgbClr val="555692"/>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le 6"/>
          <p:cNvSpPr>
            <a:spLocks noGrp="1"/>
          </p:cNvSpPr>
          <p:nvPr>
            <p:ph type="title"/>
          </p:nvPr>
        </p:nvSpPr>
        <p:spPr>
          <a:xfrm>
            <a:off x="0" y="456406"/>
            <a:ext cx="9144000" cy="1104636"/>
          </a:xfrm>
        </p:spPr>
        <p:txBody>
          <a:bodyPr>
            <a:normAutofit/>
          </a:bodyPr>
          <a:lstStyle/>
          <a:p>
            <a:pPr algn="ctr">
              <a:spcAft>
                <a:spcPts val="1000"/>
              </a:spcAft>
            </a:pPr>
            <a:r>
              <a:rPr lang="en-US" sz="2400" dirty="0" smtClean="0">
                <a:solidFill>
                  <a:srgbClr val="FFFFFF"/>
                </a:solidFill>
                <a:latin typeface="Arial Black"/>
                <a:cs typeface="Arial Black"/>
              </a:rPr>
              <a:t>Applications “Fish Farming” (Acoustic Curtain)</a:t>
            </a:r>
          </a:p>
        </p:txBody>
      </p:sp>
      <p:sp>
        <p:nvSpPr>
          <p:cNvPr id="8" name="Slide Number Placeholder 2"/>
          <p:cNvSpPr txBox="1">
            <a:spLocks/>
          </p:cNvSpPr>
          <p:nvPr/>
        </p:nvSpPr>
        <p:spPr>
          <a:xfrm>
            <a:off x="8610600" y="152135"/>
            <a:ext cx="457200"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Times New Roman"/>
                <a:cs typeface="Times New Roman"/>
              </a:rPr>
              <a:t>9</a:t>
            </a:r>
            <a:endParaRPr lang="en-US" sz="1000" dirty="0">
              <a:latin typeface="Times New Roman"/>
              <a:cs typeface="Times New Roman"/>
            </a:endParaRPr>
          </a:p>
        </p:txBody>
      </p:sp>
      <p:pic>
        <p:nvPicPr>
          <p:cNvPr id="9" name="Bild 8"/>
          <p:cNvPicPr>
            <a:picLocks noChangeAspect="1"/>
          </p:cNvPicPr>
          <p:nvPr/>
        </p:nvPicPr>
        <p:blipFill>
          <a:blip r:embed="rId2"/>
          <a:stretch>
            <a:fillRect/>
          </a:stretch>
        </p:blipFill>
        <p:spPr>
          <a:xfrm>
            <a:off x="180976" y="0"/>
            <a:ext cx="2219324" cy="691612"/>
          </a:xfrm>
          <a:prstGeom prst="rect">
            <a:avLst/>
          </a:prstGeom>
        </p:spPr>
      </p:pic>
      <p:grpSp>
        <p:nvGrpSpPr>
          <p:cNvPr id="13" name="Gruppierung 12"/>
          <p:cNvGrpSpPr/>
          <p:nvPr/>
        </p:nvGrpSpPr>
        <p:grpSpPr>
          <a:xfrm>
            <a:off x="5620238" y="2097449"/>
            <a:ext cx="2026138" cy="1649040"/>
            <a:chOff x="2703146" y="1864950"/>
            <a:chExt cx="2026138" cy="1649040"/>
          </a:xfrm>
        </p:grpSpPr>
        <p:sp>
          <p:nvSpPr>
            <p:cNvPr id="80" name="Ring 79"/>
            <p:cNvSpPr/>
            <p:nvPr/>
          </p:nvSpPr>
          <p:spPr>
            <a:xfrm rot="14446906">
              <a:off x="3753338" y="2753459"/>
              <a:ext cx="390769" cy="378071"/>
            </a:xfrm>
            <a:prstGeom prst="donut">
              <a:avLst>
                <a:gd name="adj" fmla="val 16862"/>
              </a:avLst>
            </a:prstGeom>
            <a:solidFill>
              <a:srgbClr val="FF6600"/>
            </a:solidFill>
            <a:ln>
              <a:noFill/>
            </a:ln>
            <a:effectLst/>
            <a:scene3d>
              <a:camera prst="isometricRightUp"/>
              <a:lightRig rig="threePt" dir="t"/>
            </a:scene3d>
            <a:sp3d extrusionH="257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nvGrpSpPr>
            <p:cNvPr id="10" name="Gruppierung 9"/>
            <p:cNvGrpSpPr/>
            <p:nvPr/>
          </p:nvGrpSpPr>
          <p:grpSpPr>
            <a:xfrm>
              <a:off x="2703146" y="1937237"/>
              <a:ext cx="2026138" cy="1576753"/>
              <a:chOff x="3698631" y="2770553"/>
              <a:chExt cx="2026138" cy="1576753"/>
            </a:xfrm>
          </p:grpSpPr>
          <p:sp>
            <p:nvSpPr>
              <p:cNvPr id="77" name="Oval 76"/>
              <p:cNvSpPr/>
              <p:nvPr/>
            </p:nvSpPr>
            <p:spPr>
              <a:xfrm>
                <a:off x="3698631" y="2770553"/>
                <a:ext cx="1078523" cy="1058985"/>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Oval 1"/>
              <p:cNvSpPr/>
              <p:nvPr/>
            </p:nvSpPr>
            <p:spPr>
              <a:xfrm>
                <a:off x="4904154" y="3536460"/>
                <a:ext cx="820615" cy="810846"/>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Ring 11"/>
            <p:cNvSpPr/>
            <p:nvPr/>
          </p:nvSpPr>
          <p:spPr>
            <a:xfrm rot="14446906">
              <a:off x="3772876" y="1871299"/>
              <a:ext cx="390769" cy="378071"/>
            </a:xfrm>
            <a:prstGeom prst="donut">
              <a:avLst>
                <a:gd name="adj" fmla="val 16862"/>
              </a:avLst>
            </a:prstGeom>
            <a:solidFill>
              <a:srgbClr val="FF6600"/>
            </a:solidFill>
            <a:ln>
              <a:noFill/>
            </a:ln>
            <a:effectLst/>
            <a:scene3d>
              <a:camera prst="isometricRightUp"/>
              <a:lightRig rig="threePt" dir="t"/>
            </a:scene3d>
            <a:sp3d extrusionH="7239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grpSp>
        <p:nvGrpSpPr>
          <p:cNvPr id="14" name="Gruppierung 13"/>
          <p:cNvGrpSpPr/>
          <p:nvPr/>
        </p:nvGrpSpPr>
        <p:grpSpPr>
          <a:xfrm>
            <a:off x="2111593" y="2077897"/>
            <a:ext cx="2026138" cy="1649040"/>
            <a:chOff x="1779457" y="1946038"/>
            <a:chExt cx="2026138" cy="1649040"/>
          </a:xfrm>
        </p:grpSpPr>
        <p:sp>
          <p:nvSpPr>
            <p:cNvPr id="83" name="Ring 82"/>
            <p:cNvSpPr/>
            <p:nvPr/>
          </p:nvSpPr>
          <p:spPr>
            <a:xfrm rot="14446906">
              <a:off x="2829649" y="2834547"/>
              <a:ext cx="390769" cy="378071"/>
            </a:xfrm>
            <a:prstGeom prst="donut">
              <a:avLst>
                <a:gd name="adj" fmla="val 16862"/>
              </a:avLst>
            </a:prstGeom>
            <a:solidFill>
              <a:srgbClr val="FF6600"/>
            </a:solidFill>
            <a:ln>
              <a:noFill/>
            </a:ln>
            <a:effectLst/>
            <a:scene3d>
              <a:camera prst="isometricRightUp"/>
              <a:lightRig rig="threePt" dir="t"/>
            </a:scene3d>
            <a:sp3d extrusionH="257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nvGrpSpPr>
            <p:cNvPr id="85" name="Gruppierung 84"/>
            <p:cNvGrpSpPr/>
            <p:nvPr/>
          </p:nvGrpSpPr>
          <p:grpSpPr>
            <a:xfrm>
              <a:off x="1779457" y="2018325"/>
              <a:ext cx="2026138" cy="1576753"/>
              <a:chOff x="3698631" y="2770553"/>
              <a:chExt cx="2026138" cy="1576753"/>
            </a:xfrm>
          </p:grpSpPr>
          <p:sp>
            <p:nvSpPr>
              <p:cNvPr id="88" name="Oval 87"/>
              <p:cNvSpPr/>
              <p:nvPr/>
            </p:nvSpPr>
            <p:spPr>
              <a:xfrm>
                <a:off x="3698631" y="2770553"/>
                <a:ext cx="1078523" cy="1058985"/>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9" name="Oval 88"/>
              <p:cNvSpPr/>
              <p:nvPr/>
            </p:nvSpPr>
            <p:spPr>
              <a:xfrm>
                <a:off x="4904154" y="3536460"/>
                <a:ext cx="820615" cy="810846"/>
              </a:xfrm>
              <a:prstGeom prst="ellipse">
                <a:avLst/>
              </a:prstGeom>
              <a:solidFill>
                <a:schemeClr val="tx1">
                  <a:lumMod val="50000"/>
                  <a:lumOff val="50000"/>
                </a:schemeClr>
              </a:solidFill>
              <a:ln>
                <a:noFill/>
              </a:ln>
              <a:effectLst/>
              <a:scene3d>
                <a:camera prst="isometricRightUp"/>
                <a:lightRig rig="threePt" dir="t"/>
              </a:scene3d>
              <a:sp3d extrusionH="13398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87" name="Ring 86"/>
            <p:cNvSpPr/>
            <p:nvPr/>
          </p:nvSpPr>
          <p:spPr>
            <a:xfrm rot="14446906">
              <a:off x="2849187" y="1952387"/>
              <a:ext cx="390769" cy="378071"/>
            </a:xfrm>
            <a:prstGeom prst="donut">
              <a:avLst>
                <a:gd name="adj" fmla="val 50000"/>
              </a:avLst>
            </a:prstGeom>
            <a:solidFill>
              <a:srgbClr val="FF6600"/>
            </a:solidFill>
            <a:ln>
              <a:noFill/>
            </a:ln>
            <a:effectLst/>
            <a:scene3d>
              <a:camera prst="isometricRightUp"/>
              <a:lightRig rig="threePt" dir="t"/>
            </a:scene3d>
            <a:sp3d extrusionH="7239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sp>
        <p:nvSpPr>
          <p:cNvPr id="90" name="TextBox 3"/>
          <p:cNvSpPr txBox="1"/>
          <p:nvPr/>
        </p:nvSpPr>
        <p:spPr>
          <a:xfrm>
            <a:off x="2766107" y="1422542"/>
            <a:ext cx="2030585"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part A</a:t>
            </a:r>
            <a:endParaRPr lang="en-US" dirty="0"/>
          </a:p>
        </p:txBody>
      </p:sp>
      <p:cxnSp>
        <p:nvCxnSpPr>
          <p:cNvPr id="91" name="Gerade Verbindung 90"/>
          <p:cNvCxnSpPr/>
          <p:nvPr/>
        </p:nvCxnSpPr>
        <p:spPr>
          <a:xfrm flipH="1">
            <a:off x="2524407" y="1699541"/>
            <a:ext cx="474747" cy="450643"/>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2" name="Gerade Verbindung 91"/>
          <p:cNvCxnSpPr/>
          <p:nvPr/>
        </p:nvCxnSpPr>
        <p:spPr>
          <a:xfrm flipH="1" flipV="1">
            <a:off x="4562231" y="1699541"/>
            <a:ext cx="455246" cy="450643"/>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4" name="TextBox 3"/>
          <p:cNvSpPr txBox="1"/>
          <p:nvPr/>
        </p:nvSpPr>
        <p:spPr>
          <a:xfrm>
            <a:off x="4137732" y="3909788"/>
            <a:ext cx="2095038" cy="276999"/>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a</a:t>
            </a:r>
            <a:r>
              <a:rPr lang="en-US" sz="1200" dirty="0" smtClean="0">
                <a:solidFill>
                  <a:srgbClr val="FFFFFF"/>
                </a:solidFill>
                <a:latin typeface="Arial" charset="0"/>
                <a:ea typeface="Arial" charset="0"/>
                <a:cs typeface="Arial" charset="0"/>
              </a:rPr>
              <a:t>coustic transducer part B</a:t>
            </a:r>
            <a:endParaRPr lang="en-US" dirty="0"/>
          </a:p>
        </p:txBody>
      </p:sp>
      <p:cxnSp>
        <p:nvCxnSpPr>
          <p:cNvPr id="95" name="Gerade Verbindung 94"/>
          <p:cNvCxnSpPr/>
          <p:nvPr/>
        </p:nvCxnSpPr>
        <p:spPr>
          <a:xfrm flipH="1" flipV="1">
            <a:off x="6096000" y="4148677"/>
            <a:ext cx="602761" cy="354938"/>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9" name="Gerade Verbindung 98"/>
          <p:cNvCxnSpPr/>
          <p:nvPr/>
        </p:nvCxnSpPr>
        <p:spPr>
          <a:xfrm flipV="1">
            <a:off x="3458308" y="4148677"/>
            <a:ext cx="679424" cy="433092"/>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06" name="TextBox 3"/>
          <p:cNvSpPr txBox="1"/>
          <p:nvPr/>
        </p:nvSpPr>
        <p:spPr>
          <a:xfrm>
            <a:off x="390292" y="3909788"/>
            <a:ext cx="2375815" cy="830997"/>
          </a:xfrm>
          <a:prstGeom prst="rect">
            <a:avLst/>
          </a:prstGeom>
          <a:noFill/>
        </p:spPr>
        <p:txBody>
          <a:bodyPr wrap="square" rtlCol="0">
            <a:spAutoFit/>
          </a:bodyPr>
          <a:lstStyle/>
          <a:p>
            <a:r>
              <a:rPr lang="en-US" sz="1200" dirty="0">
                <a:solidFill>
                  <a:srgbClr val="FFFFFF"/>
                </a:solidFill>
                <a:latin typeface="Arial" charset="0"/>
                <a:ea typeface="Arial" charset="0"/>
                <a:cs typeface="Arial" charset="0"/>
              </a:rPr>
              <a:t>c</a:t>
            </a:r>
            <a:r>
              <a:rPr lang="en-US" sz="1200" dirty="0" smtClean="0">
                <a:solidFill>
                  <a:srgbClr val="FFFFFF"/>
                </a:solidFill>
                <a:latin typeface="Arial" charset="0"/>
                <a:ea typeface="Arial" charset="0"/>
                <a:cs typeface="Arial" charset="0"/>
              </a:rPr>
              <a:t>ylinder form and tube form have different vibration effect. The optimized shape of transducer will be investigated.  </a:t>
            </a:r>
            <a:endParaRPr lang="en-US" dirty="0"/>
          </a:p>
        </p:txBody>
      </p:sp>
      <p:sp>
        <p:nvSpPr>
          <p:cNvPr id="107" name="TextBox 3"/>
          <p:cNvSpPr txBox="1"/>
          <p:nvPr/>
        </p:nvSpPr>
        <p:spPr>
          <a:xfrm>
            <a:off x="7661544" y="5379486"/>
            <a:ext cx="1406257" cy="276999"/>
          </a:xfrm>
          <a:prstGeom prst="rect">
            <a:avLst/>
          </a:prstGeom>
          <a:noFill/>
        </p:spPr>
        <p:txBody>
          <a:bodyPr wrap="square" rtlCol="0">
            <a:spAutoFit/>
          </a:bodyPr>
          <a:lstStyle/>
          <a:p>
            <a:r>
              <a:rPr lang="en-US" sz="1200" b="1" dirty="0" smtClean="0">
                <a:solidFill>
                  <a:srgbClr val="FF0000"/>
                </a:solidFill>
                <a:latin typeface="Arial" charset="0"/>
                <a:ea typeface="Arial" charset="0"/>
                <a:cs typeface="Arial" charset="0"/>
              </a:rPr>
              <a:t>CONFIDENTIAL</a:t>
            </a:r>
            <a:endParaRPr lang="en-US" b="1" dirty="0">
              <a:solidFill>
                <a:srgbClr val="FF0000"/>
              </a:solidFill>
            </a:endParaRPr>
          </a:p>
        </p:txBody>
      </p:sp>
    </p:spTree>
    <p:extLst>
      <p:ext uri="{BB962C8B-B14F-4D97-AF65-F5344CB8AC3E}">
        <p14:creationId xmlns:p14="http://schemas.microsoft.com/office/powerpoint/2010/main" val="4224423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552</Words>
  <Application>Microsoft Office PowerPoint</Application>
  <PresentationFormat>On-screen Show (16:10)</PresentationFormat>
  <Paragraphs>125</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Times New Roman</vt:lpstr>
      <vt:lpstr>Office-Design</vt:lpstr>
      <vt:lpstr>BFPT Ultrasonics GmbH  </vt:lpstr>
      <vt:lpstr>Confidentiality &amp; Non-Disclosure</vt:lpstr>
      <vt:lpstr>Technology</vt:lpstr>
      <vt:lpstr>Technology (generator design)</vt:lpstr>
      <vt:lpstr>Technology (customized transducer design)</vt:lpstr>
      <vt:lpstr>Applications “Fish Farming” (Acoustic Curtain)</vt:lpstr>
      <vt:lpstr>Applications “Fish Farming” (Acoustic Curtain)</vt:lpstr>
      <vt:lpstr>Applications “Fish Farming” (Acoustic Curtain)</vt:lpstr>
      <vt:lpstr>Applications “Fish Farming” (Acoustic Curtain)</vt:lpstr>
      <vt:lpstr>Applications “Fish Farming” (Acoustic Curtain)</vt:lpstr>
      <vt:lpstr>Applications “Fish Farming” (Acoustic Curtain)</vt:lpstr>
      <vt:lpstr>Applications “Fish Farming” (Acoustic Curtain)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Illi</dc:creator>
  <cp:lastModifiedBy>Miodrag</cp:lastModifiedBy>
  <cp:revision>219</cp:revision>
  <dcterms:created xsi:type="dcterms:W3CDTF">2017-11-01T09:10:09Z</dcterms:created>
  <dcterms:modified xsi:type="dcterms:W3CDTF">2018-01-08T17:34:05Z</dcterms:modified>
</cp:coreProperties>
</file>